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2"/>
  </p:notesMasterIdLst>
  <p:sldIdLst>
    <p:sldId id="388" r:id="rId2"/>
    <p:sldId id="478" r:id="rId3"/>
    <p:sldId id="2068" r:id="rId4"/>
    <p:sldId id="2069" r:id="rId5"/>
    <p:sldId id="2017" r:id="rId6"/>
    <p:sldId id="2039" r:id="rId7"/>
    <p:sldId id="2038" r:id="rId8"/>
    <p:sldId id="479" r:id="rId9"/>
    <p:sldId id="2018" r:id="rId10"/>
    <p:sldId id="2056" r:id="rId11"/>
    <p:sldId id="2072" r:id="rId12"/>
    <p:sldId id="2057" r:id="rId13"/>
    <p:sldId id="2075" r:id="rId14"/>
    <p:sldId id="2058" r:id="rId15"/>
    <p:sldId id="2073" r:id="rId16"/>
    <p:sldId id="2074" r:id="rId17"/>
    <p:sldId id="2077" r:id="rId18"/>
    <p:sldId id="2076" r:id="rId19"/>
    <p:sldId id="2071" r:id="rId20"/>
    <p:sldId id="2082" r:id="rId21"/>
    <p:sldId id="2083" r:id="rId22"/>
    <p:sldId id="2080" r:id="rId23"/>
    <p:sldId id="2059" r:id="rId24"/>
    <p:sldId id="2079" r:id="rId25"/>
    <p:sldId id="2078" r:id="rId26"/>
    <p:sldId id="2070" r:id="rId27"/>
    <p:sldId id="2084" r:id="rId28"/>
    <p:sldId id="2085" r:id="rId29"/>
    <p:sldId id="2086" r:id="rId30"/>
    <p:sldId id="2060" r:id="rId31"/>
    <p:sldId id="2087" r:id="rId32"/>
    <p:sldId id="2062" r:id="rId33"/>
    <p:sldId id="2061" r:id="rId34"/>
    <p:sldId id="2063" r:id="rId35"/>
    <p:sldId id="2064" r:id="rId36"/>
    <p:sldId id="2065" r:id="rId37"/>
    <p:sldId id="2066" r:id="rId38"/>
    <p:sldId id="2067" r:id="rId39"/>
    <p:sldId id="2053" r:id="rId40"/>
    <p:sldId id="2055" r:id="rId4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2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1584" y="1400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ACDD7-2F67-4E5D-6A1E-2FD80C7E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AF7D92-8484-1719-BEFF-C9701F6655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760C353-957A-B495-BA3D-8BA81A013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182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D120C-1AE3-F9EC-9BE4-D7D38E8A3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38AA7A1-57D8-3E5E-2083-77B5EC8593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F433B8C-20CC-4968-143C-4185F5D53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9065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990B-B5DB-9AC7-F7D9-723A4CCD1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16E75A9-E209-66FE-9EF3-BE039251AE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1B0D577-00EE-5767-E615-6B1A727B04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565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9992-9402-8BB9-C4B9-C612A63D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B525986-F79C-8620-FAE6-D0A074FA3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D54B7D0-5992-C4E8-C69A-5D6730247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125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09481-F27C-38AA-8EFF-6E1D54B1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1424330-8EC5-BABA-E17E-67AF62A97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4331C8D-E797-7A19-0198-F3B649671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589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565AA-9712-B32F-79AF-89D46370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6B65352-0426-9CC1-ED71-CEF2770C49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D9D5F6C-CF87-3E1B-F13E-4DC42D881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3535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97F8-7ADF-BC77-4B18-0DE5CC46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8787440-0556-BA87-2380-B70519D16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B901C64-2D06-0B50-0718-D34A8EAF5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204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7037-1FC3-248F-BAAE-65BF5971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119FE09-A212-A5BA-FA3A-557CAF77BB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0DD37A5-CFE9-14BE-630A-B05AFFA5E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6271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97F8-7ADF-BC77-4B18-0DE5CC46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8787440-0556-BA87-2380-B70519D16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B901C64-2D06-0B50-0718-D34A8EAF5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8379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9F13E-0BCA-6C46-F478-100DA7FDE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7095BEE-20E7-3A58-1545-809526E8EF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1A1D336-297D-B3B1-3444-703A82CA6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121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EA4C-556D-3E2E-5F69-18EB5DACE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CF85C93-FB48-0BAD-0DAD-787C8F936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3B701E5-E34B-AB63-804F-2974C04D7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0967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1ED21-D697-3691-2D3B-9557362FB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FE51E4E-AA91-0D3A-5293-52ED83EB0E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4C02853-53A1-0106-058E-F6CB6AF95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90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AD161-223E-048A-8104-A78C59E8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4C7DCFD-9623-4285-C4CE-705DA8A895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808C46F-C628-2512-6E95-6764ED35F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40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0C63-7F66-12D7-0DE3-4A462854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6078860-7F06-CB24-33BA-160A7565E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700EC17-49CC-655D-6B0E-59D993CB0E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060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DFCD-DF04-E25F-6764-475A2693A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0ADFA44-2043-4000-FEC6-04E96D8701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27B38F2-A2D2-E86F-B0AB-3B3BB764A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9567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BD8E-4F90-A312-31A2-BF48D73D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7978766-CCFF-51C2-A327-BA14862F49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250069A-80C6-3174-6516-7637A9CC1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189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A3BB8-75C5-1E9D-5DAB-4BECC11D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0E40C4D-5CFD-97AB-DE95-B8D70394E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8434E46-6067-6B00-7C85-D9B655B3D4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2330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8A438-E0E9-D47F-E816-02DAEA836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5EDC4F2-360B-BB64-51B1-F45965573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11E2F1E-8F53-37E6-91AD-35174007F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603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E97F9-6211-D122-FFE1-BE357A1FD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D9DB1A-15B8-1F19-EE37-79B029EF0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69B2F12-FF91-01B6-E02C-DFCDFAFAC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519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13497-107E-D1EB-BB37-B0949AE16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B65AAA2-C7BA-8BBA-7BD1-E1314FB4A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209923A-8EA7-8B94-4301-0D2D34611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15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58F8B-3BF5-307E-914F-74843A54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B93CAFA-F39D-4378-0E74-C989D573C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180959B-8E47-7FB1-3473-88B1D73F5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867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1A48-CC2C-A833-0811-FCEF1B158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1F5C743-CB95-D319-7FE7-56DD5E0F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48D8556-4C3F-13A6-D65E-755E4ADE4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038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DC168-BED5-5CA8-035D-5275311A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3C7F640-0D00-8B8B-82E1-D6EF487C4C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0130E5D-5F52-6181-C09F-F07167CC9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1232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5D6B5-EFAD-BFE7-032F-834612D48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74E8677-2A67-CB20-FD06-BD2BC9A9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78CA86C-3696-147F-B4A1-C8227B967E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4470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5C6EF-B23E-9988-9E3B-C2B333C96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4E785414-096C-F0ED-610F-F72FBA912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24C9A9A-C9B7-1473-7D8B-499EF44D80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517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BE4FA-0183-4802-DAAD-909E8B42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10A8E7D-6A88-0BE2-3393-C2B5AF3B5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668E2B9-A9AA-A94A-61AF-A7B0222625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2219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B887E-1C50-8931-67DF-D4A127CCF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895F95E-279C-B8E3-4D6A-FA8E4D075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124DDBB-89F5-CB5A-0408-B0042E3AD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5359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13B4A-DC46-5AFB-90CC-6B1A48EAE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0DFDD1-D816-1A19-3F13-BD7423E540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F687DA4-2707-812B-0776-0AC5FAD31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378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45ED3-3DE5-C8DB-B9B1-BEBA58434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9D74BCA-7405-0DC3-C705-349053110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485FA79-F776-7ED1-D44D-DE0E4ED93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406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5AB7-56CD-7273-3A5F-20EE3650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6D83B35-332A-C84B-10ED-04FA6F0AD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9C698460-F37C-FF60-372F-B1AE01985E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6344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26528-1725-FF5C-86BF-C671EDCB7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155DE691-AD8C-83A1-0D3C-238AA366A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7373D0-7FB5-B8AF-91D4-B659D5A51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91361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9579-6583-4694-2C25-B905EC07D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0D6DB1A-EEB9-302F-5333-24F29889B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5E9FCF6-0624-73DA-ED98-CBF4C0E37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050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AF777-2066-5B36-F2F7-58CCF6A4B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CFE84F5-FAF9-02FB-A8B9-566E8E0C76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51B2324-D341-2443-C072-F28F89986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114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EehCU3csJQ?start=23&amp;feature=oembed" TargetMode="Externa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nMqLerV19A?start=78&amp;feature=oembed" TargetMode="Externa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2ojWO1QNprw?start=157&amp;feature=oembed" TargetMode="External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PGpoUN29zk?start=50&amp;feature=oembed" TargetMode="External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XIeqeT_FC8?start=10&amp;feature=oembed" TargetMode="Externa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3.jpe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34sLbAsFhM?start=389&amp;feature=oembed" TargetMode="External"/><Relationship Id="rId4" Type="http://schemas.openxmlformats.org/officeDocument/2006/relationships/image" Target="../media/image7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“Perception 1”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9E77D-59F5-1711-DB9A-791E9DED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75E65BB-6629-D577-0DFB-A0AC7BACA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8749BA3-F4EB-4A11-C51D-0EE9D6FD6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4B2DB26-5BA6-4EEC-FD48-94A2E5094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Time-of-Flight</a:t>
            </a:r>
          </a:p>
        </p:txBody>
      </p:sp>
      <p:pic>
        <p:nvPicPr>
          <p:cNvPr id="3074" name="Picture 2" descr="Puck">
            <a:extLst>
              <a:ext uri="{FF2B5EF4-FFF2-40B4-BE49-F238E27FC236}">
                <a16:creationId xmlns:a16="http://schemas.microsoft.com/office/drawing/2014/main" id="{DEAD93B2-C952-320B-2D80-F462EC23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9" y="1040655"/>
            <a:ext cx="2576611" cy="25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 down view of a Adafruit VL53L0X Time of Flight Distance Sensor above a 8-pin header. ">
            <a:extLst>
              <a:ext uri="{FF2B5EF4-FFF2-40B4-BE49-F238E27FC236}">
                <a16:creationId xmlns:a16="http://schemas.microsoft.com/office/drawing/2014/main" id="{DACB7CF1-9AC4-6846-6DE9-F20E683E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1" y="4143571"/>
            <a:ext cx="2851809" cy="21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9D6F666-934E-BCCA-BCE6-158D7C3A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18" y="4143570"/>
            <a:ext cx="2512140" cy="21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troduction to Lidar">
            <a:extLst>
              <a:ext uri="{FF2B5EF4-FFF2-40B4-BE49-F238E27FC236}">
                <a16:creationId xmlns:a16="http://schemas.microsoft.com/office/drawing/2014/main" id="{83872457-08F1-0022-2A7B-F06AA366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253" y="1354499"/>
            <a:ext cx="6224751" cy="36801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4AFE3-44A4-9DB4-5834-B5ADC3F3B0E6}"/>
              </a:ext>
            </a:extLst>
          </p:cNvPr>
          <p:cNvSpPr txBox="1"/>
          <p:nvPr/>
        </p:nvSpPr>
        <p:spPr>
          <a:xfrm>
            <a:off x="6810012" y="5034673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Light Detection and Ranging</a:t>
            </a:r>
          </a:p>
        </p:txBody>
      </p:sp>
    </p:spTree>
    <p:extLst>
      <p:ext uri="{BB962C8B-B14F-4D97-AF65-F5344CB8AC3E}">
        <p14:creationId xmlns:p14="http://schemas.microsoft.com/office/powerpoint/2010/main" val="114630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6F76-87C3-57F3-5628-D623D7BF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DD8BC0C-3A59-B01F-AAC6-296B2042A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688E4F4-C1AA-958B-189C-59E34F6AB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C3A9A4F-1AAD-C195-59C5-CF6797463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Time-of-Flight</a:t>
            </a:r>
          </a:p>
        </p:txBody>
      </p:sp>
      <p:pic>
        <p:nvPicPr>
          <p:cNvPr id="3" name="Online Media 2" descr="Lidar Technologies 101">
            <a:hlinkClick r:id="" action="ppaction://media"/>
            <a:extLst>
              <a:ext uri="{FF2B5EF4-FFF2-40B4-BE49-F238E27FC236}">
                <a16:creationId xmlns:a16="http://schemas.microsoft.com/office/drawing/2014/main" id="{CA9D8643-9270-5B34-FF35-9DCD1843BE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388EBE-34B9-DC4B-E1F1-04F71A42F5E3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3:15</a:t>
            </a:r>
          </a:p>
        </p:txBody>
      </p:sp>
    </p:spTree>
    <p:extLst>
      <p:ext uri="{BB962C8B-B14F-4D97-AF65-F5344CB8AC3E}">
        <p14:creationId xmlns:p14="http://schemas.microsoft.com/office/powerpoint/2010/main" val="16249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5B887-474C-15A1-FEA5-439898193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E04003A-B850-F3D1-97DC-76FDC8344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EC5F173-A268-CDF8-92D4-5A27F3B04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3E9C23B-11E7-B5EA-0CE5-ED6BEDB53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Non-</a:t>
            </a:r>
            <a:r>
              <a:rPr lang="en-US" sz="3600" dirty="0" err="1">
                <a:solidFill>
                  <a:schemeClr val="bg1"/>
                </a:solidFill>
              </a:rPr>
              <a:t>ToF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870E8F-D487-2359-5186-606AAE5BF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23" y="3172078"/>
            <a:ext cx="3616653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What Does It Look Like?">
            <a:extLst>
              <a:ext uri="{FF2B5EF4-FFF2-40B4-BE49-F238E27FC236}">
                <a16:creationId xmlns:a16="http://schemas.microsoft.com/office/drawing/2014/main" id="{86BCEAF4-F882-4338-85B2-386A5960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2" y="1539482"/>
            <a:ext cx="1634387" cy="14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nfrared Sensor or IR Sensor Working &amp; Applications – Robocraze">
            <a:extLst>
              <a:ext uri="{FF2B5EF4-FFF2-40B4-BE49-F238E27FC236}">
                <a16:creationId xmlns:a16="http://schemas.microsoft.com/office/drawing/2014/main" id="{5EDAF6AF-32FE-9E10-7C31-B48B1B740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49" y="1125927"/>
            <a:ext cx="3933943" cy="262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E96E41-BDC9-9533-173F-AAFF7A8C5DB5}"/>
              </a:ext>
            </a:extLst>
          </p:cNvPr>
          <p:cNvSpPr txBox="1"/>
          <p:nvPr/>
        </p:nvSpPr>
        <p:spPr>
          <a:xfrm>
            <a:off x="7858346" y="6351490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Photodiode</a:t>
            </a:r>
          </a:p>
        </p:txBody>
      </p:sp>
      <p:pic>
        <p:nvPicPr>
          <p:cNvPr id="5126" name="Picture 6" descr="PHOTODIODE BASICS – Wavelength Electronics">
            <a:extLst>
              <a:ext uri="{FF2B5EF4-FFF2-40B4-BE49-F238E27FC236}">
                <a16:creationId xmlns:a16="http://schemas.microsoft.com/office/drawing/2014/main" id="{2B0EDD60-B98B-D443-1A47-4469B5EE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49" y="3796181"/>
            <a:ext cx="3933943" cy="26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D0188409-EFEE-94C5-00C9-3CA15ACE86BF}"/>
              </a:ext>
            </a:extLst>
          </p:cNvPr>
          <p:cNvSpPr/>
          <p:nvPr/>
        </p:nvSpPr>
        <p:spPr bwMode="auto">
          <a:xfrm rot="18816240" flipH="1">
            <a:off x="6353839" y="2391369"/>
            <a:ext cx="1917624" cy="2809622"/>
          </a:xfrm>
          <a:prstGeom prst="arc">
            <a:avLst>
              <a:gd name="adj1" fmla="val 13457178"/>
              <a:gd name="adj2" fmla="val 0"/>
            </a:avLst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53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20C5-BE34-793C-19B2-502230690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2EFB09C-68ED-20AA-2FCD-55BAD537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6312DC5-1FC4-F8E6-B971-5C5C227D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5B3261F-C64C-8B32-56F9-0AF367761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Optical Non-</a:t>
            </a:r>
            <a:r>
              <a:rPr lang="en-US" sz="3600" dirty="0" err="1">
                <a:solidFill>
                  <a:schemeClr val="bg1"/>
                </a:solidFill>
              </a:rPr>
              <a:t>ToF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Online Media 4" descr="Working of an IR Sensor">
            <a:hlinkClick r:id="" action="ppaction://media"/>
            <a:extLst>
              <a:ext uri="{FF2B5EF4-FFF2-40B4-BE49-F238E27FC236}">
                <a16:creationId xmlns:a16="http://schemas.microsoft.com/office/drawing/2014/main" id="{2BAA448F-0722-26C6-70BF-1CD7063652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D9069-5334-5B8E-3207-14B90F96A421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3:00</a:t>
            </a:r>
          </a:p>
        </p:txBody>
      </p:sp>
    </p:spTree>
    <p:extLst>
      <p:ext uri="{BB962C8B-B14F-4D97-AF65-F5344CB8AC3E}">
        <p14:creationId xmlns:p14="http://schemas.microsoft.com/office/powerpoint/2010/main" val="347079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BF3A2-3E9F-31BD-8BEA-9A82FD94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6315D2F-C322-1000-BCC3-2415727DF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8F1DD2A-95E3-3F44-D774-126DFDEE3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2324479-F7EB-9BDB-8F92-ED1905CBA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Acoustic Time-of-Flight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8C774A-5AA8-8F6B-FAEC-C333E8A30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9348">
            <a:off x="420300" y="634699"/>
            <a:ext cx="4229437" cy="317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5FC606-65E9-2E86-1BE7-0DC8261B1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254" y="1911350"/>
            <a:ext cx="5581733" cy="3869342"/>
          </a:xfrm>
          <a:prstGeom prst="rect">
            <a:avLst/>
          </a:prstGeom>
        </p:spPr>
      </p:pic>
      <p:pic>
        <p:nvPicPr>
          <p:cNvPr id="6146" name="Picture 2" descr="Circuit diagram of HC-SR04 | Download Scientific Diagram">
            <a:extLst>
              <a:ext uri="{FF2B5EF4-FFF2-40B4-BE49-F238E27FC236}">
                <a16:creationId xmlns:a16="http://schemas.microsoft.com/office/drawing/2014/main" id="{96338309-DDC2-C997-0808-9DC1E6F8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" y="3769962"/>
            <a:ext cx="488859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28915E-8834-7B06-85A6-BE2F177BDEAD}"/>
              </a:ext>
            </a:extLst>
          </p:cNvPr>
          <p:cNvSpPr txBox="1"/>
          <p:nvPr/>
        </p:nvSpPr>
        <p:spPr>
          <a:xfrm>
            <a:off x="1219346" y="3198167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HC-SR04 (common)</a:t>
            </a:r>
          </a:p>
        </p:txBody>
      </p:sp>
    </p:spTree>
    <p:extLst>
      <p:ext uri="{BB962C8B-B14F-4D97-AF65-F5344CB8AC3E}">
        <p14:creationId xmlns:p14="http://schemas.microsoft.com/office/powerpoint/2010/main" val="402137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0B5AD-C5FD-409A-CA8E-EBAA4C7E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8A9ED86-F5FE-F119-7892-16302159C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E484F9D-72B4-8B86-CFC5-9E0697F8F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75F9E52-7BB0-C486-26C5-9325628BF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Acoustic Time-of-Flight</a:t>
            </a:r>
          </a:p>
        </p:txBody>
      </p:sp>
      <p:pic>
        <p:nvPicPr>
          <p:cNvPr id="4" name="Online Media 3" descr="How Do Ultrasonic Distance Sensors Work? - The Learning Circuit">
            <a:hlinkClick r:id="" action="ppaction://media"/>
            <a:extLst>
              <a:ext uri="{FF2B5EF4-FFF2-40B4-BE49-F238E27FC236}">
                <a16:creationId xmlns:a16="http://schemas.microsoft.com/office/drawing/2014/main" id="{25712602-2396-0E7E-29A4-64634DFC0B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CE08D6-59C8-71A6-3E1D-B91029E6CA4C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4:20</a:t>
            </a:r>
          </a:p>
        </p:txBody>
      </p:sp>
    </p:spTree>
    <p:extLst>
      <p:ext uri="{BB962C8B-B14F-4D97-AF65-F5344CB8AC3E}">
        <p14:creationId xmlns:p14="http://schemas.microsoft.com/office/powerpoint/2010/main" val="24725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1604C-4661-6977-38D6-269C118E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4EBA36-5EB4-AC7E-6E14-49FA3A48F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33A1B91-E7F1-2AEE-BBAA-1D7C03588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79A3FB7-B41A-34F1-E84D-207E38354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3084" name="Picture 12" descr="MEMS Design And Fabrication | IC2">
            <a:extLst>
              <a:ext uri="{FF2B5EF4-FFF2-40B4-BE49-F238E27FC236}">
                <a16:creationId xmlns:a16="http://schemas.microsoft.com/office/drawing/2014/main" id="{0CDA279E-E37D-F94C-7AA5-8E7E4326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5" y="1398587"/>
            <a:ext cx="5305778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Microelectromechanical Systems (MEMS) for Biomedical Applications">
            <a:extLst>
              <a:ext uri="{FF2B5EF4-FFF2-40B4-BE49-F238E27FC236}">
                <a16:creationId xmlns:a16="http://schemas.microsoft.com/office/drawing/2014/main" id="{A5254216-57FD-D9D2-FBFE-3FDE2CC9E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87" y="2454275"/>
            <a:ext cx="6055963" cy="3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EMS Fabrication Process | SpringerLink">
            <a:extLst>
              <a:ext uri="{FF2B5EF4-FFF2-40B4-BE49-F238E27FC236}">
                <a16:creationId xmlns:a16="http://schemas.microsoft.com/office/drawing/2014/main" id="{9F781E88-790B-50FA-F80D-7B0D7DD57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68" y="4509293"/>
            <a:ext cx="4126303" cy="219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1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577F5-AFD3-C493-5A7B-EB8E7E3B0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5EB6BF8-A4EF-9E6C-C18B-B4A001099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0942E0E-CCC5-29DD-71CA-532C50F42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8D143CD-AF41-904E-4992-18086F88C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3076" name="Picture 4" descr="MEMS (micro-electro-mechanical systems) - STMicroelectronics">
            <a:extLst>
              <a:ext uri="{FF2B5EF4-FFF2-40B4-BE49-F238E27FC236}">
                <a16:creationId xmlns:a16="http://schemas.microsoft.com/office/drawing/2014/main" id="{CD66742B-B078-6078-055B-92D3CC2F4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678" y="1473200"/>
            <a:ext cx="5149321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SEM micrograph of the MEMS accelerometer. | Download Scientific Diagram">
            <a:extLst>
              <a:ext uri="{FF2B5EF4-FFF2-40B4-BE49-F238E27FC236}">
                <a16:creationId xmlns:a16="http://schemas.microsoft.com/office/drawing/2014/main" id="{3F01D4EE-E3DF-771B-59B4-22E04D97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1" y="1473200"/>
            <a:ext cx="5835739" cy="256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MS pressure sensor (0.4 mm × 0.4 mm). (a) Scanning electron... | Download  Scientific Diagram">
            <a:extLst>
              <a:ext uri="{FF2B5EF4-FFF2-40B4-BE49-F238E27FC236}">
                <a16:creationId xmlns:a16="http://schemas.microsoft.com/office/drawing/2014/main" id="{0EC24EA1-AA06-C072-9936-65E23060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4433252"/>
            <a:ext cx="5924640" cy="223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7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1604C-4661-6977-38D6-269C118E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4EBA36-5EB4-AC7E-6E14-49FA3A48F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33A1B91-E7F1-2AEE-BBAA-1D7C03588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1010899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79A3FB7-B41A-34F1-E84D-207E38354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101090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Interlude: Micro Electromechanical Systems (MEMS)</a:t>
            </a:r>
          </a:p>
        </p:txBody>
      </p:sp>
      <p:pic>
        <p:nvPicPr>
          <p:cNvPr id="2" name="Online Media 1" descr="The World Of Microscopic Machines">
            <a:hlinkClick r:id="" action="ppaction://media"/>
            <a:extLst>
              <a:ext uri="{FF2B5EF4-FFF2-40B4-BE49-F238E27FC236}">
                <a16:creationId xmlns:a16="http://schemas.microsoft.com/office/drawing/2014/main" id="{9886C263-09DF-8647-B5F7-EFE0ACCDF7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21634-4033-83D3-F067-568727C0DEA0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2:05</a:t>
            </a:r>
          </a:p>
        </p:txBody>
      </p:sp>
    </p:spTree>
    <p:extLst>
      <p:ext uri="{BB962C8B-B14F-4D97-AF65-F5344CB8AC3E}">
        <p14:creationId xmlns:p14="http://schemas.microsoft.com/office/powerpoint/2010/main" val="27498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948F-9B08-60D0-7EA1-C482FEC6A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834E8EE-1CDA-BF1D-D33C-74F319091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D91A50-6005-D293-0DC3-97A347F6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B02BEB0-79A2-A50A-088A-D846EFED6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71984E-91F7-026D-24A7-A4FD5028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2" y="1200150"/>
            <a:ext cx="5338763" cy="35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D5AD4054-AC65-8627-03C6-7AFFE3A6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CAD37-B3DE-0C8A-B49D-6CAC67AD022A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44C8D-F02B-3783-E539-4894A55F8B8C}"/>
              </a:ext>
            </a:extLst>
          </p:cNvPr>
          <p:cNvSpPr txBox="1"/>
          <p:nvPr/>
        </p:nvSpPr>
        <p:spPr>
          <a:xfrm>
            <a:off x="7002941" y="4732586"/>
            <a:ext cx="42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Capacitive Pressure Sensor</a:t>
            </a:r>
          </a:p>
        </p:txBody>
      </p:sp>
    </p:spTree>
    <p:extLst>
      <p:ext uri="{BB962C8B-B14F-4D97-AF65-F5344CB8AC3E}">
        <p14:creationId xmlns:p14="http://schemas.microsoft.com/office/powerpoint/2010/main" val="61701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 Recap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E592B-C248-7DDF-7952-57A5F500F47F}"/>
              </a:ext>
            </a:extLst>
          </p:cNvPr>
          <p:cNvSpPr txBox="1"/>
          <p:nvPr/>
        </p:nvSpPr>
        <p:spPr>
          <a:xfrm>
            <a:off x="590245" y="4513424"/>
            <a:ext cx="53880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Electromagnetic motors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Motor gearing and mechanics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Motor driver electronics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Encoders</a:t>
            </a:r>
          </a:p>
          <a:p>
            <a:endParaRPr lang="en-US" sz="2000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AC3E9A-75D1-ED43-FB21-6B340818BCAC}"/>
              </a:ext>
            </a:extLst>
          </p:cNvPr>
          <p:cNvSpPr/>
          <p:nvPr/>
        </p:nvSpPr>
        <p:spPr bwMode="auto">
          <a:xfrm>
            <a:off x="89519" y="4961759"/>
            <a:ext cx="5981817" cy="167218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4" name="Picture 2" descr="All Terrain Robot Wheel 130 x 59 mm (Pair) - RobotShop">
            <a:extLst>
              <a:ext uri="{FF2B5EF4-FFF2-40B4-BE49-F238E27FC236}">
                <a16:creationId xmlns:a16="http://schemas.microsoft.com/office/drawing/2014/main" id="{05B1926E-681D-C3EB-6E44-502D41A5D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6" y="699810"/>
            <a:ext cx="2832011" cy="28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8E16C-DA61-5687-5878-F2AB3044C582}"/>
              </a:ext>
            </a:extLst>
          </p:cNvPr>
          <p:cNvSpPr txBox="1"/>
          <p:nvPr/>
        </p:nvSpPr>
        <p:spPr>
          <a:xfrm>
            <a:off x="888273" y="2801882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13F75-566F-0B2D-E8CF-99311167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92" y="1510270"/>
            <a:ext cx="4039343" cy="2658108"/>
          </a:xfrm>
          <a:prstGeom prst="rect">
            <a:avLst/>
          </a:prstGeom>
        </p:spPr>
      </p:pic>
      <p:pic>
        <p:nvPicPr>
          <p:cNvPr id="10" name="Picture 2" descr="2: Path Planning. (a) Grid-based search (b) Sampling-based algorithm |  Download Scientific Diagram">
            <a:extLst>
              <a:ext uri="{FF2B5EF4-FFF2-40B4-BE49-F238E27FC236}">
                <a16:creationId xmlns:a16="http://schemas.microsoft.com/office/drawing/2014/main" id="{6BE34265-9613-6229-9E57-26178642F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107" y="4686524"/>
            <a:ext cx="4288509" cy="205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F28BF-3858-D415-7C0E-5EF116E14119}"/>
              </a:ext>
            </a:extLst>
          </p:cNvPr>
          <p:cNvSpPr txBox="1"/>
          <p:nvPr/>
        </p:nvSpPr>
        <p:spPr>
          <a:xfrm>
            <a:off x="795186" y="4133896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Ascending the stack from the motor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C30CE-0168-0C26-01B5-E83E58A4155D}"/>
              </a:ext>
            </a:extLst>
          </p:cNvPr>
          <p:cNvSpPr txBox="1"/>
          <p:nvPr/>
        </p:nvSpPr>
        <p:spPr>
          <a:xfrm>
            <a:off x="7496160" y="1141285"/>
            <a:ext cx="308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Localization / Odometry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27BB7-EFE8-5D7E-E3AB-B467BB687721}"/>
              </a:ext>
            </a:extLst>
          </p:cNvPr>
          <p:cNvSpPr txBox="1"/>
          <p:nvPr/>
        </p:nvSpPr>
        <p:spPr>
          <a:xfrm>
            <a:off x="7799110" y="4286414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Path and Motion Planning</a:t>
            </a:r>
          </a:p>
        </p:txBody>
      </p:sp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E02F-F718-1462-3B74-F8A0BDE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DFBC28C-C338-2E3C-840D-5DBB52917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4A82141-1909-C1D5-5385-0A80A38F0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A67C8DD-2310-FFCF-1381-87F8A63D8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E7F9181A-D3E6-60A0-688F-ED903101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F10923-55B2-C248-AC34-BC13301E768B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pic>
        <p:nvPicPr>
          <p:cNvPr id="14338" name="Picture 2" descr="Atmospheric Pressure vs. Elevation above Sea Level">
            <a:extLst>
              <a:ext uri="{FF2B5EF4-FFF2-40B4-BE49-F238E27FC236}">
                <a16:creationId xmlns:a16="http://schemas.microsoft.com/office/drawing/2014/main" id="{820D33A9-A419-B5CB-DAA9-64D16AD65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t="20362" r="10450" b="17980"/>
          <a:stretch/>
        </p:blipFill>
        <p:spPr bwMode="auto">
          <a:xfrm>
            <a:off x="6286502" y="1631950"/>
            <a:ext cx="5093590" cy="32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0373B-5283-A11E-CD54-B71A73C48A95}"/>
              </a:ext>
            </a:extLst>
          </p:cNvPr>
          <p:cNvSpPr txBox="1"/>
          <p:nvPr/>
        </p:nvSpPr>
        <p:spPr>
          <a:xfrm>
            <a:off x="7118446" y="4892308"/>
            <a:ext cx="426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Barometer-based altimetry accurate to a few meters</a:t>
            </a:r>
          </a:p>
        </p:txBody>
      </p:sp>
    </p:spTree>
    <p:extLst>
      <p:ext uri="{BB962C8B-B14F-4D97-AF65-F5344CB8AC3E}">
        <p14:creationId xmlns:p14="http://schemas.microsoft.com/office/powerpoint/2010/main" val="334153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7DF61-5931-E5D0-C61B-A76AF8BDA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29A83F1-C6D3-003A-4161-165167E9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786901-8408-5AA0-CF2D-A5C242454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AD1B942-24FA-F8CD-0BF9-40C15CBD2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4100" name="Picture 4" descr="The Most Popular Pressure Sensor Types Eastsensor Technology">
            <a:extLst>
              <a:ext uri="{FF2B5EF4-FFF2-40B4-BE49-F238E27FC236}">
                <a16:creationId xmlns:a16="http://schemas.microsoft.com/office/drawing/2014/main" id="{234FF6CD-8EF6-3781-F454-A6CA76EA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" y="1412080"/>
            <a:ext cx="5528260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D4F6B9-6BB5-51DA-5CE1-3E963B63B9FF}"/>
              </a:ext>
            </a:extLst>
          </p:cNvPr>
          <p:cNvSpPr txBox="1"/>
          <p:nvPr/>
        </p:nvSpPr>
        <p:spPr>
          <a:xfrm>
            <a:off x="629628" y="4759325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Piezoresistive Pressure Sensor</a:t>
            </a:r>
          </a:p>
        </p:txBody>
      </p:sp>
      <p:pic>
        <p:nvPicPr>
          <p:cNvPr id="14338" name="Picture 2" descr="Atmospheric Pressure vs. Elevation above Sea Level">
            <a:extLst>
              <a:ext uri="{FF2B5EF4-FFF2-40B4-BE49-F238E27FC236}">
                <a16:creationId xmlns:a16="http://schemas.microsoft.com/office/drawing/2014/main" id="{E41B6CE6-4FC1-3A69-E83A-2ABDA5F31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t="20362" r="10450" b="17980"/>
          <a:stretch/>
        </p:blipFill>
        <p:spPr bwMode="auto">
          <a:xfrm>
            <a:off x="6286502" y="1631950"/>
            <a:ext cx="5093590" cy="32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8B145-EE9C-EF36-F8A2-905766B44B38}"/>
              </a:ext>
            </a:extLst>
          </p:cNvPr>
          <p:cNvSpPr txBox="1"/>
          <p:nvPr/>
        </p:nvSpPr>
        <p:spPr>
          <a:xfrm>
            <a:off x="7118446" y="4892308"/>
            <a:ext cx="426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Barometer-based altimetry accurate to a few meters</a:t>
            </a:r>
          </a:p>
        </p:txBody>
      </p:sp>
      <p:pic>
        <p:nvPicPr>
          <p:cNvPr id="3" name="Picture 6" descr="Z-ranger deck v2">
            <a:extLst>
              <a:ext uri="{FF2B5EF4-FFF2-40B4-BE49-F238E27FC236}">
                <a16:creationId xmlns:a16="http://schemas.microsoft.com/office/drawing/2014/main" id="{3AF9CA1E-41ED-BAE6-08E1-553B6621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57" y="5220990"/>
            <a:ext cx="1739899" cy="173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1AB41-9C4E-1F51-BB8A-0FC6DC6D797A}"/>
              </a:ext>
            </a:extLst>
          </p:cNvPr>
          <p:cNvSpPr txBox="1"/>
          <p:nvPr/>
        </p:nvSpPr>
        <p:spPr>
          <a:xfrm>
            <a:off x="3043156" y="5869285"/>
            <a:ext cx="8226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small altimeters are usually optical </a:t>
            </a:r>
            <a:r>
              <a:rPr lang="en-US" dirty="0" err="1"/>
              <a:t>tof</a:t>
            </a:r>
            <a:r>
              <a:rPr lang="en-US" dirty="0"/>
              <a:t>, not pressure; </a:t>
            </a:r>
          </a:p>
          <a:p>
            <a:r>
              <a:rPr lang="en-US" dirty="0"/>
              <a:t>           they fly low enough to not need a barometer</a:t>
            </a:r>
          </a:p>
        </p:txBody>
      </p:sp>
    </p:spTree>
    <p:extLst>
      <p:ext uri="{BB962C8B-B14F-4D97-AF65-F5344CB8AC3E}">
        <p14:creationId xmlns:p14="http://schemas.microsoft.com/office/powerpoint/2010/main" val="2281402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AD1D0-8916-983E-4B77-8552D752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7848318-DEB6-2D0C-7C31-35D8A6538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D974628-1177-648F-5155-07F874BE3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21C98FE-54EB-3AAD-A10E-558831C6A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Barometer / Altimeter</a:t>
            </a:r>
          </a:p>
        </p:txBody>
      </p:sp>
      <p:pic>
        <p:nvPicPr>
          <p:cNvPr id="6" name="Online Media 5" descr="EN | Bosch Working principle of a pressure sensor">
            <a:hlinkClick r:id="" action="ppaction://media"/>
            <a:extLst>
              <a:ext uri="{FF2B5EF4-FFF2-40B4-BE49-F238E27FC236}">
                <a16:creationId xmlns:a16="http://schemas.microsoft.com/office/drawing/2014/main" id="{D7F6A9E1-24DC-1A83-703B-63119041C0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0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5621B-97AA-5AAB-D8ED-2DF868345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54D0CF2-4390-2E25-DA97-E696CB6E2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120B628-C23E-CA33-0C21-18DD96EC8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6167967-CDFF-2DC1-9FC4-AF57E1559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198" name="Picture 6" descr="Angled shot of electret microphone breakout board.">
            <a:extLst>
              <a:ext uri="{FF2B5EF4-FFF2-40B4-BE49-F238E27FC236}">
                <a16:creationId xmlns:a16="http://schemas.microsoft.com/office/drawing/2014/main" id="{6B410044-39A2-9B3D-88ED-08ACDD5A0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22222" r="24592" b="21481"/>
          <a:stretch/>
        </p:blipFill>
        <p:spPr bwMode="auto">
          <a:xfrm>
            <a:off x="184865" y="1259533"/>
            <a:ext cx="3535947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BE73F-7CD2-2C73-A6B6-7C57127AFBA3}"/>
              </a:ext>
            </a:extLst>
          </p:cNvPr>
          <p:cNvSpPr txBox="1"/>
          <p:nvPr/>
        </p:nvSpPr>
        <p:spPr>
          <a:xfrm>
            <a:off x="372918" y="4180533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Electret microphone</a:t>
            </a:r>
          </a:p>
        </p:txBody>
      </p:sp>
      <p:pic>
        <p:nvPicPr>
          <p:cNvPr id="8204" name="Picture 12" descr="electret microphones | Open Music Labs">
            <a:extLst>
              <a:ext uri="{FF2B5EF4-FFF2-40B4-BE49-F238E27FC236}">
                <a16:creationId xmlns:a16="http://schemas.microsoft.com/office/drawing/2014/main" id="{FE8F2A07-E072-2B10-9B85-664AF8307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504" y="1152525"/>
            <a:ext cx="7611631" cy="5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Story about Electret Microphone - Mic &amp; Mod">
            <a:extLst>
              <a:ext uri="{FF2B5EF4-FFF2-40B4-BE49-F238E27FC236}">
                <a16:creationId xmlns:a16="http://schemas.microsoft.com/office/drawing/2014/main" id="{E196751E-2431-BBCE-4977-8AE7BF4C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9099"/>
            <a:ext cx="4610100" cy="22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63FF1-EEBA-D4C6-E938-D662A0B07047}"/>
              </a:ext>
            </a:extLst>
          </p:cNvPr>
          <p:cNvSpPr txBox="1"/>
          <p:nvPr/>
        </p:nvSpPr>
        <p:spPr>
          <a:xfrm>
            <a:off x="5657338" y="6121609"/>
            <a:ext cx="7209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Electret materials have a permanent static charge, so capacitor doesn’t need to be externally powered</a:t>
            </a:r>
          </a:p>
        </p:txBody>
      </p:sp>
    </p:spTree>
    <p:extLst>
      <p:ext uri="{BB962C8B-B14F-4D97-AF65-F5344CB8AC3E}">
        <p14:creationId xmlns:p14="http://schemas.microsoft.com/office/powerpoint/2010/main" val="391886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4A11-142A-5FA4-28A0-588CCA345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CAF222-AB2A-6987-F9FF-B5D09993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D9BCC6B-3166-A180-740F-E9C0A9408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C203209-3114-B310-0C41-0D94736FB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196" name="Picture 4" descr="Adafruit Silicon MEMS Microphone Breakout - SPW2430">
            <a:extLst>
              <a:ext uri="{FF2B5EF4-FFF2-40B4-BE49-F238E27FC236}">
                <a16:creationId xmlns:a16="http://schemas.microsoft.com/office/drawing/2014/main" id="{74AC77BB-DDC1-9129-075F-B5B728D7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069" y="2358277"/>
            <a:ext cx="4374031" cy="328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ngled shot of electret microphone breakout board.">
            <a:extLst>
              <a:ext uri="{FF2B5EF4-FFF2-40B4-BE49-F238E27FC236}">
                <a16:creationId xmlns:a16="http://schemas.microsoft.com/office/drawing/2014/main" id="{421C1C25-F420-8DDC-BD98-AC92D422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04" y="2355997"/>
            <a:ext cx="4374031" cy="328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9B81316-4F38-4F5A-8861-9C9706A99865}"/>
              </a:ext>
            </a:extLst>
          </p:cNvPr>
          <p:cNvSpPr/>
          <p:nvPr/>
        </p:nvSpPr>
        <p:spPr bwMode="auto">
          <a:xfrm>
            <a:off x="8229600" y="3475877"/>
            <a:ext cx="927100" cy="689723"/>
          </a:xfrm>
          <a:custGeom>
            <a:avLst/>
            <a:gdLst>
              <a:gd name="connsiteX0" fmla="*/ 0 w 927100"/>
              <a:gd name="connsiteY0" fmla="*/ 344862 h 689723"/>
              <a:gd name="connsiteX1" fmla="*/ 463550 w 927100"/>
              <a:gd name="connsiteY1" fmla="*/ 0 h 689723"/>
              <a:gd name="connsiteX2" fmla="*/ 927100 w 927100"/>
              <a:gd name="connsiteY2" fmla="*/ 344862 h 689723"/>
              <a:gd name="connsiteX3" fmla="*/ 463550 w 927100"/>
              <a:gd name="connsiteY3" fmla="*/ 689724 h 689723"/>
              <a:gd name="connsiteX4" fmla="*/ 0 w 927100"/>
              <a:gd name="connsiteY4" fmla="*/ 344862 h 6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100" h="689723" extrusionOk="0">
                <a:moveTo>
                  <a:pt x="0" y="344862"/>
                </a:moveTo>
                <a:cubicBezTo>
                  <a:pt x="-14820" y="145259"/>
                  <a:pt x="168907" y="14499"/>
                  <a:pt x="463550" y="0"/>
                </a:cubicBezTo>
                <a:cubicBezTo>
                  <a:pt x="737734" y="3826"/>
                  <a:pt x="920159" y="154621"/>
                  <a:pt x="927100" y="344862"/>
                </a:cubicBezTo>
                <a:cubicBezTo>
                  <a:pt x="913975" y="548142"/>
                  <a:pt x="714295" y="718835"/>
                  <a:pt x="463550" y="689724"/>
                </a:cubicBezTo>
                <a:cubicBezTo>
                  <a:pt x="200946" y="686118"/>
                  <a:pt x="7838" y="539069"/>
                  <a:pt x="0" y="344862"/>
                </a:cubicBezTo>
                <a:close/>
              </a:path>
            </a:pathLst>
          </a:cu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442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D00B7-4E27-3D6D-54D9-56BEB9019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E0F6F3C-1E11-6A00-D733-E8004403A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9392E89-88B8-212E-0504-69AA964B7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32D59A4-22F8-238A-41DC-87175975C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Microphones</a:t>
            </a:r>
          </a:p>
        </p:txBody>
      </p:sp>
      <p:pic>
        <p:nvPicPr>
          <p:cNvPr id="8202" name="Picture 10" descr="A Novel MEMS Capacitive Microphone with Semiconstrained Diaphragm Supported  with Center and Peripheral Backplate Protrusions">
            <a:extLst>
              <a:ext uri="{FF2B5EF4-FFF2-40B4-BE49-F238E27FC236}">
                <a16:creationId xmlns:a16="http://schemas.microsoft.com/office/drawing/2014/main" id="{CC18A6FC-A25D-B766-BA19-37E1FD3A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" y="1345960"/>
            <a:ext cx="6863929" cy="503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A comparison of different microphones investigated for wearable ...">
            <a:extLst>
              <a:ext uri="{FF2B5EF4-FFF2-40B4-BE49-F238E27FC236}">
                <a16:creationId xmlns:a16="http://schemas.microsoft.com/office/drawing/2014/main" id="{C2C4548F-B9CA-6EF2-0AEC-9705854DC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3253"/>
          <a:stretch/>
        </p:blipFill>
        <p:spPr bwMode="auto">
          <a:xfrm>
            <a:off x="7615105" y="1631950"/>
            <a:ext cx="4367641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C0063B-6902-2363-53BD-BEA21F0ABD6D}"/>
              </a:ext>
            </a:extLst>
          </p:cNvPr>
          <p:cNvSpPr txBox="1"/>
          <p:nvPr/>
        </p:nvSpPr>
        <p:spPr>
          <a:xfrm>
            <a:off x="9931184" y="3575050"/>
            <a:ext cx="720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Inan</a:t>
            </a:r>
            <a:r>
              <a:rPr lang="en-US" sz="2000" i="1" dirty="0"/>
              <a:t> et al.,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7A632-B097-0943-A64D-A2F1773A3191}"/>
              </a:ext>
            </a:extLst>
          </p:cNvPr>
          <p:cNvSpPr txBox="1"/>
          <p:nvPr/>
        </p:nvSpPr>
        <p:spPr>
          <a:xfrm>
            <a:off x="8001001" y="5164207"/>
            <a:ext cx="3958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Common in mobile devices (e.g., smartphones)</a:t>
            </a:r>
          </a:p>
        </p:txBody>
      </p:sp>
    </p:spTree>
    <p:extLst>
      <p:ext uri="{BB962C8B-B14F-4D97-AF65-F5344CB8AC3E}">
        <p14:creationId xmlns:p14="http://schemas.microsoft.com/office/powerpoint/2010/main" val="3306579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1DED-DA1E-9761-900E-04A7EA5B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889BB00-9FE5-662B-317E-438157AA6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BFE4F62-60AA-D391-6E1D-E65102E69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052B0A3-E291-E16B-4C2D-4D87F1806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86991-3566-44A6-9EEE-CA895D2316B9}"/>
              </a:ext>
            </a:extLst>
          </p:cNvPr>
          <p:cNvSpPr txBox="1"/>
          <p:nvPr/>
        </p:nvSpPr>
        <p:spPr>
          <a:xfrm>
            <a:off x="133582" y="1559415"/>
            <a:ext cx="1193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magnetometer.</a:t>
            </a:r>
          </a:p>
        </p:txBody>
      </p:sp>
      <p:pic>
        <p:nvPicPr>
          <p:cNvPr id="3" name="Picture 2" descr="What is Accelerometer - Definition, Working Principle, and FAQs">
            <a:extLst>
              <a:ext uri="{FF2B5EF4-FFF2-40B4-BE49-F238E27FC236}">
                <a16:creationId xmlns:a16="http://schemas.microsoft.com/office/drawing/2014/main" id="{AADB975E-7C78-2805-4498-0AC84FC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0" y="2851742"/>
            <a:ext cx="5698991" cy="2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EMS Journal -- The Largest MEMS Publication in the World: Motion sensing  in the iPhone 4: MEMS gyroscope">
            <a:extLst>
              <a:ext uri="{FF2B5EF4-FFF2-40B4-BE49-F238E27FC236}">
                <a16:creationId xmlns:a16="http://schemas.microsoft.com/office/drawing/2014/main" id="{B40345DE-2ED6-7FA0-4790-275FB079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26" y="2636508"/>
            <a:ext cx="3252509" cy="263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MEMS Gyroscope Provides Precision Inertial Sensing in Harsh, High  Temperature Environments | Analog Devices">
            <a:extLst>
              <a:ext uri="{FF2B5EF4-FFF2-40B4-BE49-F238E27FC236}">
                <a16:creationId xmlns:a16="http://schemas.microsoft.com/office/drawing/2014/main" id="{E59C8171-7AD8-6D69-75AE-D681B195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767" y="5362593"/>
            <a:ext cx="2267232" cy="130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BB6472-75F2-060B-47FF-792DB9942B54}"/>
                  </a:ext>
                </a:extLst>
              </p:cNvPr>
              <p:cNvSpPr txBox="1"/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BB6472-75F2-060B-47FF-792DB994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912" y="5511271"/>
                <a:ext cx="2462854" cy="369332"/>
              </a:xfrm>
              <a:prstGeom prst="rect">
                <a:avLst/>
              </a:prstGeom>
              <a:blipFill>
                <a:blip r:embed="rId6"/>
                <a:stretch>
                  <a:fillRect l="-2051" t="-3226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B9B92-592A-1914-D29F-C11AFD62B066}"/>
                  </a:ext>
                </a:extLst>
              </p:cNvPr>
              <p:cNvSpPr txBox="1"/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B9B92-592A-1914-D29F-C11AFD62B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10" y="5511271"/>
                <a:ext cx="1121846" cy="369332"/>
              </a:xfrm>
              <a:prstGeom prst="rect">
                <a:avLst/>
              </a:prstGeom>
              <a:blipFill>
                <a:blip r:embed="rId7"/>
                <a:stretch>
                  <a:fillRect l="-5618" r="-112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DE7DDB1-2A2B-A946-95D1-232FDF718C57}"/>
              </a:ext>
            </a:extLst>
          </p:cNvPr>
          <p:cNvSpPr txBox="1"/>
          <p:nvPr/>
        </p:nvSpPr>
        <p:spPr>
          <a:xfrm>
            <a:off x="2002555" y="2273030"/>
            <a:ext cx="21416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Accelerometer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E4E2C-48C1-0A47-BE34-BD43F5B088D6}"/>
              </a:ext>
            </a:extLst>
          </p:cNvPr>
          <p:cNvSpPr txBox="1"/>
          <p:nvPr/>
        </p:nvSpPr>
        <p:spPr>
          <a:xfrm>
            <a:off x="8273381" y="2256927"/>
            <a:ext cx="16078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Gyroscope</a:t>
            </a:r>
          </a:p>
        </p:txBody>
      </p:sp>
    </p:spTree>
    <p:extLst>
      <p:ext uri="{BB962C8B-B14F-4D97-AF65-F5344CB8AC3E}">
        <p14:creationId xmlns:p14="http://schemas.microsoft.com/office/powerpoint/2010/main" val="204026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44654-E726-F70E-9EF9-A44618A95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5343A4C-089D-12E4-6CB8-4BCC37D8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4687107-9AED-F030-CC36-CB9644D8D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CE44657-CC44-86C3-74C0-04C69028C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A1839-7BEC-2690-BBCB-F7D05A304DEB}"/>
              </a:ext>
            </a:extLst>
          </p:cNvPr>
          <p:cNvSpPr txBox="1"/>
          <p:nvPr/>
        </p:nvSpPr>
        <p:spPr>
          <a:xfrm>
            <a:off x="133582" y="1559415"/>
            <a:ext cx="1193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“6-axis IMU” = Accelerometer, gyroscope.  “9-axis IMU” = Accel., gyro., magnetometer.</a:t>
            </a:r>
          </a:p>
        </p:txBody>
      </p:sp>
      <p:pic>
        <p:nvPicPr>
          <p:cNvPr id="3" name="Picture 2" descr="What is Accelerometer - Definition, Working Principle, and FAQs">
            <a:extLst>
              <a:ext uri="{FF2B5EF4-FFF2-40B4-BE49-F238E27FC236}">
                <a16:creationId xmlns:a16="http://schemas.microsoft.com/office/drawing/2014/main" id="{C8D6FD26-6544-47B9-FCEB-3F045338A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55634" b="14783"/>
          <a:stretch/>
        </p:blipFill>
        <p:spPr bwMode="auto">
          <a:xfrm>
            <a:off x="309487" y="2851743"/>
            <a:ext cx="2141613" cy="22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1EB85-739B-67E2-7E83-EF951518F307}"/>
                  </a:ext>
                </a:extLst>
              </p:cNvPr>
              <p:cNvSpPr txBox="1"/>
              <p:nvPr/>
            </p:nvSpPr>
            <p:spPr>
              <a:xfrm>
                <a:off x="978410" y="5511271"/>
                <a:ext cx="11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1EB85-739B-67E2-7E83-EF951518F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10" y="5511271"/>
                <a:ext cx="1121846" cy="369332"/>
              </a:xfrm>
              <a:prstGeom prst="rect">
                <a:avLst/>
              </a:prstGeom>
              <a:blipFill>
                <a:blip r:embed="rId4"/>
                <a:stretch>
                  <a:fillRect l="-5618" r="-112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FD0149A-B9F6-5CA9-840E-4EF8966CACBC}"/>
              </a:ext>
            </a:extLst>
          </p:cNvPr>
          <p:cNvSpPr txBox="1"/>
          <p:nvPr/>
        </p:nvSpPr>
        <p:spPr>
          <a:xfrm>
            <a:off x="592855" y="2273030"/>
            <a:ext cx="21416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Accelerometer</a:t>
            </a:r>
          </a:p>
        </p:txBody>
      </p:sp>
      <p:pic>
        <p:nvPicPr>
          <p:cNvPr id="16386" name="Picture 2" descr="Design and optimization of fully differential capacitive MEMS accelerometer  based on surface micromachining | Microsystem Technologies">
            <a:extLst>
              <a:ext uri="{FF2B5EF4-FFF2-40B4-BE49-F238E27FC236}">
                <a16:creationId xmlns:a16="http://schemas.microsoft.com/office/drawing/2014/main" id="{B6B70D3A-D4CC-754E-1AA7-52D33B6C3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55" y="2400546"/>
            <a:ext cx="4095924" cy="40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apacitive fully differential accelerometer design with split... | Download  Scientific Diagram">
            <a:extLst>
              <a:ext uri="{FF2B5EF4-FFF2-40B4-BE49-F238E27FC236}">
                <a16:creationId xmlns:a16="http://schemas.microsoft.com/office/drawing/2014/main" id="{A7220E3A-8EA4-BDE7-7DA7-70B6E4A1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74" y="2977272"/>
            <a:ext cx="4473948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07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83EF1-15CF-7BC8-4139-4E2DFF5AF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E8BDFF4-CF58-8C7B-3910-9FA285A7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53CB983-ECE6-8A87-E5DD-A1EB5A83C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FC34B1D-3A96-6E14-ADE0-9B7D434E8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MEMS Inertial Measurement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2FFDC5-F3DF-DC67-AE84-A9A6062BCDBC}"/>
                  </a:ext>
                </a:extLst>
              </p:cNvPr>
              <p:cNvSpPr txBox="1"/>
              <p:nvPr/>
            </p:nvSpPr>
            <p:spPr>
              <a:xfrm>
                <a:off x="302769" y="1445585"/>
                <a:ext cx="2568780" cy="492443"/>
              </a:xfrm>
              <a:custGeom>
                <a:avLst/>
                <a:gdLst>
                  <a:gd name="connsiteX0" fmla="*/ 0 w 2568780"/>
                  <a:gd name="connsiteY0" fmla="*/ 0 h 492443"/>
                  <a:gd name="connsiteX1" fmla="*/ 488068 w 2568780"/>
                  <a:gd name="connsiteY1" fmla="*/ 0 h 492443"/>
                  <a:gd name="connsiteX2" fmla="*/ 924761 w 2568780"/>
                  <a:gd name="connsiteY2" fmla="*/ 0 h 492443"/>
                  <a:gd name="connsiteX3" fmla="*/ 1489892 w 2568780"/>
                  <a:gd name="connsiteY3" fmla="*/ 0 h 492443"/>
                  <a:gd name="connsiteX4" fmla="*/ 1977961 w 2568780"/>
                  <a:gd name="connsiteY4" fmla="*/ 0 h 492443"/>
                  <a:gd name="connsiteX5" fmla="*/ 2568780 w 2568780"/>
                  <a:gd name="connsiteY5" fmla="*/ 0 h 492443"/>
                  <a:gd name="connsiteX6" fmla="*/ 2568780 w 2568780"/>
                  <a:gd name="connsiteY6" fmla="*/ 492443 h 492443"/>
                  <a:gd name="connsiteX7" fmla="*/ 2055024 w 2568780"/>
                  <a:gd name="connsiteY7" fmla="*/ 492443 h 492443"/>
                  <a:gd name="connsiteX8" fmla="*/ 1489892 w 2568780"/>
                  <a:gd name="connsiteY8" fmla="*/ 492443 h 492443"/>
                  <a:gd name="connsiteX9" fmla="*/ 1053200 w 2568780"/>
                  <a:gd name="connsiteY9" fmla="*/ 492443 h 492443"/>
                  <a:gd name="connsiteX10" fmla="*/ 539444 w 2568780"/>
                  <a:gd name="connsiteY10" fmla="*/ 492443 h 492443"/>
                  <a:gd name="connsiteX11" fmla="*/ 0 w 2568780"/>
                  <a:gd name="connsiteY11" fmla="*/ 492443 h 492443"/>
                  <a:gd name="connsiteX12" fmla="*/ 0 w 2568780"/>
                  <a:gd name="connsiteY12" fmla="*/ 0 h 492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68780" h="492443" extrusionOk="0">
                    <a:moveTo>
                      <a:pt x="0" y="0"/>
                    </a:moveTo>
                    <a:cubicBezTo>
                      <a:pt x="189509" y="-35421"/>
                      <a:pt x="340733" y="30910"/>
                      <a:pt x="488068" y="0"/>
                    </a:cubicBezTo>
                    <a:cubicBezTo>
                      <a:pt x="635403" y="-30910"/>
                      <a:pt x="760513" y="47811"/>
                      <a:pt x="924761" y="0"/>
                    </a:cubicBezTo>
                    <a:cubicBezTo>
                      <a:pt x="1089009" y="-47811"/>
                      <a:pt x="1312898" y="37662"/>
                      <a:pt x="1489892" y="0"/>
                    </a:cubicBezTo>
                    <a:cubicBezTo>
                      <a:pt x="1666886" y="-37662"/>
                      <a:pt x="1752159" y="30386"/>
                      <a:pt x="1977961" y="0"/>
                    </a:cubicBezTo>
                    <a:cubicBezTo>
                      <a:pt x="2203763" y="-30386"/>
                      <a:pt x="2355405" y="39287"/>
                      <a:pt x="2568780" y="0"/>
                    </a:cubicBezTo>
                    <a:cubicBezTo>
                      <a:pt x="2606922" y="221878"/>
                      <a:pt x="2518771" y="344374"/>
                      <a:pt x="2568780" y="492443"/>
                    </a:cubicBezTo>
                    <a:cubicBezTo>
                      <a:pt x="2348509" y="508726"/>
                      <a:pt x="2178471" y="441010"/>
                      <a:pt x="2055024" y="492443"/>
                    </a:cubicBezTo>
                    <a:cubicBezTo>
                      <a:pt x="1931577" y="543876"/>
                      <a:pt x="1743399" y="469213"/>
                      <a:pt x="1489892" y="492443"/>
                    </a:cubicBezTo>
                    <a:cubicBezTo>
                      <a:pt x="1236385" y="515673"/>
                      <a:pt x="1201117" y="445287"/>
                      <a:pt x="1053200" y="492443"/>
                    </a:cubicBezTo>
                    <a:cubicBezTo>
                      <a:pt x="905283" y="539599"/>
                      <a:pt x="689227" y="485864"/>
                      <a:pt x="539444" y="492443"/>
                    </a:cubicBezTo>
                    <a:cubicBezTo>
                      <a:pt x="389661" y="499022"/>
                      <a:pt x="257287" y="483276"/>
                      <a:pt x="0" y="492443"/>
                    </a:cubicBezTo>
                    <a:cubicBezTo>
                      <a:pt x="-38502" y="270890"/>
                      <a:pt x="43118" y="123658"/>
                      <a:pt x="0" y="0"/>
                    </a:cubicBezTo>
                    <a:close/>
                  </a:path>
                </a:pathLst>
              </a:custGeom>
              <a:noFill/>
              <a:ln w="19050" cmpd="sng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𝒌𝒙</m:t>
                    </m:r>
                  </m:oMath>
                </a14:m>
                <a:r>
                  <a:rPr lang="en-US" sz="3200" b="1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2FFDC5-F3DF-DC67-AE84-A9A6062BC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69" y="1445585"/>
                <a:ext cx="2568780" cy="492443"/>
              </a:xfrm>
              <a:prstGeom prst="rect">
                <a:avLst/>
              </a:prstGeom>
              <a:blipFill>
                <a:blip r:embed="rId3"/>
                <a:stretch>
                  <a:fillRect l="-4831"/>
                </a:stretch>
              </a:blipFill>
              <a:ln w="19050" cmpd="sng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68780"/>
                          <a:gd name="connsiteY0" fmla="*/ 0 h 492443"/>
                          <a:gd name="connsiteX1" fmla="*/ 488068 w 2568780"/>
                          <a:gd name="connsiteY1" fmla="*/ 0 h 492443"/>
                          <a:gd name="connsiteX2" fmla="*/ 924761 w 2568780"/>
                          <a:gd name="connsiteY2" fmla="*/ 0 h 492443"/>
                          <a:gd name="connsiteX3" fmla="*/ 1489892 w 2568780"/>
                          <a:gd name="connsiteY3" fmla="*/ 0 h 492443"/>
                          <a:gd name="connsiteX4" fmla="*/ 1977961 w 2568780"/>
                          <a:gd name="connsiteY4" fmla="*/ 0 h 492443"/>
                          <a:gd name="connsiteX5" fmla="*/ 2568780 w 2568780"/>
                          <a:gd name="connsiteY5" fmla="*/ 0 h 492443"/>
                          <a:gd name="connsiteX6" fmla="*/ 2568780 w 2568780"/>
                          <a:gd name="connsiteY6" fmla="*/ 492443 h 492443"/>
                          <a:gd name="connsiteX7" fmla="*/ 2055024 w 2568780"/>
                          <a:gd name="connsiteY7" fmla="*/ 492443 h 492443"/>
                          <a:gd name="connsiteX8" fmla="*/ 1489892 w 2568780"/>
                          <a:gd name="connsiteY8" fmla="*/ 492443 h 492443"/>
                          <a:gd name="connsiteX9" fmla="*/ 1053200 w 2568780"/>
                          <a:gd name="connsiteY9" fmla="*/ 492443 h 492443"/>
                          <a:gd name="connsiteX10" fmla="*/ 539444 w 2568780"/>
                          <a:gd name="connsiteY10" fmla="*/ 492443 h 492443"/>
                          <a:gd name="connsiteX11" fmla="*/ 0 w 2568780"/>
                          <a:gd name="connsiteY11" fmla="*/ 492443 h 492443"/>
                          <a:gd name="connsiteX12" fmla="*/ 0 w 2568780"/>
                          <a:gd name="connsiteY12" fmla="*/ 0 h 4924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568780" h="492443" extrusionOk="0">
                            <a:moveTo>
                              <a:pt x="0" y="0"/>
                            </a:moveTo>
                            <a:cubicBezTo>
                              <a:pt x="189509" y="-35421"/>
                              <a:pt x="340733" y="30910"/>
                              <a:pt x="488068" y="0"/>
                            </a:cubicBezTo>
                            <a:cubicBezTo>
                              <a:pt x="635403" y="-30910"/>
                              <a:pt x="760513" y="47811"/>
                              <a:pt x="924761" y="0"/>
                            </a:cubicBezTo>
                            <a:cubicBezTo>
                              <a:pt x="1089009" y="-47811"/>
                              <a:pt x="1312898" y="37662"/>
                              <a:pt x="1489892" y="0"/>
                            </a:cubicBezTo>
                            <a:cubicBezTo>
                              <a:pt x="1666886" y="-37662"/>
                              <a:pt x="1752159" y="30386"/>
                              <a:pt x="1977961" y="0"/>
                            </a:cubicBezTo>
                            <a:cubicBezTo>
                              <a:pt x="2203763" y="-30386"/>
                              <a:pt x="2355405" y="39287"/>
                              <a:pt x="2568780" y="0"/>
                            </a:cubicBezTo>
                            <a:cubicBezTo>
                              <a:pt x="2606922" y="221878"/>
                              <a:pt x="2518771" y="344374"/>
                              <a:pt x="2568780" y="492443"/>
                            </a:cubicBezTo>
                            <a:cubicBezTo>
                              <a:pt x="2348509" y="508726"/>
                              <a:pt x="2178471" y="441010"/>
                              <a:pt x="2055024" y="492443"/>
                            </a:cubicBezTo>
                            <a:cubicBezTo>
                              <a:pt x="1931577" y="543876"/>
                              <a:pt x="1743399" y="469213"/>
                              <a:pt x="1489892" y="492443"/>
                            </a:cubicBezTo>
                            <a:cubicBezTo>
                              <a:pt x="1236385" y="515673"/>
                              <a:pt x="1201117" y="445287"/>
                              <a:pt x="1053200" y="492443"/>
                            </a:cubicBezTo>
                            <a:cubicBezTo>
                              <a:pt x="905283" y="539599"/>
                              <a:pt x="689227" y="485864"/>
                              <a:pt x="539444" y="492443"/>
                            </a:cubicBezTo>
                            <a:cubicBezTo>
                              <a:pt x="389661" y="499022"/>
                              <a:pt x="257287" y="483276"/>
                              <a:pt x="0" y="492443"/>
                            </a:cubicBezTo>
                            <a:cubicBezTo>
                              <a:pt x="-38502" y="270890"/>
                              <a:pt x="43118" y="12365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8" name="Picture 4" descr="Introduction To Capacitive MEMS Accelerometers and A Case Study On An  Elevator — Maker Portal">
            <a:extLst>
              <a:ext uri="{FF2B5EF4-FFF2-40B4-BE49-F238E27FC236}">
                <a16:creationId xmlns:a16="http://schemas.microsoft.com/office/drawing/2014/main" id="{82279A2F-60D8-6309-0540-12E701A16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292" y="3642630"/>
            <a:ext cx="4495144" cy="306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apacitive fully differential accelerometer design with split... | Download  Scientific Diagram">
            <a:extLst>
              <a:ext uri="{FF2B5EF4-FFF2-40B4-BE49-F238E27FC236}">
                <a16:creationId xmlns:a16="http://schemas.microsoft.com/office/drawing/2014/main" id="{6D052A6C-AEB2-C244-56CF-8A419E34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4" y="3734543"/>
            <a:ext cx="4473948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4377F-4E1D-A973-C1B9-B6E0AC5C79C0}"/>
                  </a:ext>
                </a:extLst>
              </p:cNvPr>
              <p:cNvSpPr txBox="1"/>
              <p:nvPr/>
            </p:nvSpPr>
            <p:spPr>
              <a:xfrm>
                <a:off x="1631519" y="2410935"/>
                <a:ext cx="1218923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4377F-4E1D-A973-C1B9-B6E0AC5C7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19" y="2410935"/>
                <a:ext cx="1218923" cy="701282"/>
              </a:xfrm>
              <a:prstGeom prst="rect">
                <a:avLst/>
              </a:prstGeom>
              <a:blipFill>
                <a:blip r:embed="rId6"/>
                <a:stretch>
                  <a:fillRect l="-2062" t="-1754" r="-1031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399A10-B125-02DE-C434-DDF7DF02E375}"/>
                  </a:ext>
                </a:extLst>
              </p:cNvPr>
              <p:cNvSpPr txBox="1"/>
              <p:nvPr/>
            </p:nvSpPr>
            <p:spPr>
              <a:xfrm>
                <a:off x="9241502" y="2219261"/>
                <a:ext cx="10257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399A10-B125-02DE-C434-DDF7DF02E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502" y="2219261"/>
                <a:ext cx="1025730" cy="369332"/>
              </a:xfrm>
              <a:prstGeom prst="rect">
                <a:avLst/>
              </a:prstGeom>
              <a:blipFill>
                <a:blip r:embed="rId7"/>
                <a:stretch>
                  <a:fillRect l="-2439" r="-3659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EC2DB-FCA9-2490-619D-935509237AA0}"/>
                  </a:ext>
                </a:extLst>
              </p:cNvPr>
              <p:cNvSpPr txBox="1"/>
              <p:nvPr/>
            </p:nvSpPr>
            <p:spPr>
              <a:xfrm>
                <a:off x="4170423" y="2151988"/>
                <a:ext cx="2075889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𝑏𝑒𝑎𝑚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EC2DB-FCA9-2490-619D-935509237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23" y="2151988"/>
                <a:ext cx="2075889" cy="713913"/>
              </a:xfrm>
              <a:prstGeom prst="rect">
                <a:avLst/>
              </a:prstGeom>
              <a:blipFill>
                <a:blip r:embed="rId8"/>
                <a:stretch>
                  <a:fillRect l="-3030" t="-175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C930DB-3E94-F149-E4EA-DC0B355DE8F8}"/>
                  </a:ext>
                </a:extLst>
              </p:cNvPr>
              <p:cNvSpPr txBox="1"/>
              <p:nvPr/>
            </p:nvSpPr>
            <p:spPr>
              <a:xfrm>
                <a:off x="6519394" y="2151988"/>
                <a:ext cx="1255921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C930DB-3E94-F149-E4EA-DC0B355D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394" y="2151988"/>
                <a:ext cx="1255921" cy="738728"/>
              </a:xfrm>
              <a:prstGeom prst="rect">
                <a:avLst/>
              </a:prstGeom>
              <a:blipFill>
                <a:blip r:embed="rId9"/>
                <a:stretch>
                  <a:fillRect l="-5051" r="-101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238D1-7F39-CF1B-24DA-37E27D315442}"/>
                  </a:ext>
                </a:extLst>
              </p:cNvPr>
              <p:cNvSpPr txBox="1"/>
              <p:nvPr/>
            </p:nvSpPr>
            <p:spPr>
              <a:xfrm>
                <a:off x="4205803" y="3042380"/>
                <a:ext cx="3780394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238D1-7F39-CF1B-24DA-37E27D315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803" y="3042380"/>
                <a:ext cx="3780394" cy="398955"/>
              </a:xfrm>
              <a:prstGeom prst="rect">
                <a:avLst/>
              </a:prstGeom>
              <a:blipFill>
                <a:blip r:embed="rId10"/>
                <a:stretch>
                  <a:fillRect l="-3020" t="-6061" r="-67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10DD-913E-DB27-E141-9A17F0009876}"/>
                  </a:ext>
                </a:extLst>
              </p:cNvPr>
              <p:cNvSpPr txBox="1"/>
              <p:nvPr/>
            </p:nvSpPr>
            <p:spPr>
              <a:xfrm>
                <a:off x="9080452" y="2642406"/>
                <a:ext cx="116685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10DD-913E-DB27-E141-9A17F0009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452" y="2642406"/>
                <a:ext cx="1166858" cy="693844"/>
              </a:xfrm>
              <a:prstGeom prst="rect">
                <a:avLst/>
              </a:prstGeom>
              <a:blipFill>
                <a:blip r:embed="rId11"/>
                <a:stretch>
                  <a:fillRect l="-5435" r="-543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6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57BA0-588E-12BB-5AE0-5456F343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ECB71AC-B620-1628-84FC-FF223CFEF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pic>
        <p:nvPicPr>
          <p:cNvPr id="2" name="Picture 2" descr="Solved Consider the MEMS accelerometer illustrated in the | Chegg.com">
            <a:extLst>
              <a:ext uri="{FF2B5EF4-FFF2-40B4-BE49-F238E27FC236}">
                <a16:creationId xmlns:a16="http://schemas.microsoft.com/office/drawing/2014/main" id="{E420E849-444A-1A47-23D3-1876E3E2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0"/>
            <a:ext cx="6502400" cy="6858000"/>
          </a:xfrm>
          <a:custGeom>
            <a:avLst/>
            <a:gdLst>
              <a:gd name="connsiteX0" fmla="*/ 0 w 6502400"/>
              <a:gd name="connsiteY0" fmla="*/ 0 h 6858000"/>
              <a:gd name="connsiteX1" fmla="*/ 526103 w 6502400"/>
              <a:gd name="connsiteY1" fmla="*/ 0 h 6858000"/>
              <a:gd name="connsiteX2" fmla="*/ 922159 w 6502400"/>
              <a:gd name="connsiteY2" fmla="*/ 0 h 6858000"/>
              <a:gd name="connsiteX3" fmla="*/ 1643334 w 6502400"/>
              <a:gd name="connsiteY3" fmla="*/ 0 h 6858000"/>
              <a:gd name="connsiteX4" fmla="*/ 2169437 w 6502400"/>
              <a:gd name="connsiteY4" fmla="*/ 0 h 6858000"/>
              <a:gd name="connsiteX5" fmla="*/ 2695540 w 6502400"/>
              <a:gd name="connsiteY5" fmla="*/ 0 h 6858000"/>
              <a:gd name="connsiteX6" fmla="*/ 3416716 w 6502400"/>
              <a:gd name="connsiteY6" fmla="*/ 0 h 6858000"/>
              <a:gd name="connsiteX7" fmla="*/ 3877795 w 6502400"/>
              <a:gd name="connsiteY7" fmla="*/ 0 h 6858000"/>
              <a:gd name="connsiteX8" fmla="*/ 4598970 w 6502400"/>
              <a:gd name="connsiteY8" fmla="*/ 0 h 6858000"/>
              <a:gd name="connsiteX9" fmla="*/ 5320145 w 6502400"/>
              <a:gd name="connsiteY9" fmla="*/ 0 h 6858000"/>
              <a:gd name="connsiteX10" fmla="*/ 5911273 w 6502400"/>
              <a:gd name="connsiteY10" fmla="*/ 0 h 6858000"/>
              <a:gd name="connsiteX11" fmla="*/ 6502400 w 6502400"/>
              <a:gd name="connsiteY11" fmla="*/ 0 h 6858000"/>
              <a:gd name="connsiteX12" fmla="*/ 6502400 w 6502400"/>
              <a:gd name="connsiteY12" fmla="*/ 502920 h 6858000"/>
              <a:gd name="connsiteX13" fmla="*/ 6502400 w 6502400"/>
              <a:gd name="connsiteY13" fmla="*/ 868680 h 6858000"/>
              <a:gd name="connsiteX14" fmla="*/ 6502400 w 6502400"/>
              <a:gd name="connsiteY14" fmla="*/ 1440180 h 6858000"/>
              <a:gd name="connsiteX15" fmla="*/ 6502400 w 6502400"/>
              <a:gd name="connsiteY15" fmla="*/ 2011680 h 6858000"/>
              <a:gd name="connsiteX16" fmla="*/ 6502400 w 6502400"/>
              <a:gd name="connsiteY16" fmla="*/ 2583180 h 6858000"/>
              <a:gd name="connsiteX17" fmla="*/ 6502400 w 6502400"/>
              <a:gd name="connsiteY17" fmla="*/ 3223260 h 6858000"/>
              <a:gd name="connsiteX18" fmla="*/ 6502400 w 6502400"/>
              <a:gd name="connsiteY18" fmla="*/ 3863340 h 6858000"/>
              <a:gd name="connsiteX19" fmla="*/ 6502400 w 6502400"/>
              <a:gd name="connsiteY19" fmla="*/ 4503420 h 6858000"/>
              <a:gd name="connsiteX20" fmla="*/ 6502400 w 6502400"/>
              <a:gd name="connsiteY20" fmla="*/ 4869180 h 6858000"/>
              <a:gd name="connsiteX21" fmla="*/ 6502400 w 6502400"/>
              <a:gd name="connsiteY21" fmla="*/ 5303520 h 6858000"/>
              <a:gd name="connsiteX22" fmla="*/ 6502400 w 6502400"/>
              <a:gd name="connsiteY22" fmla="*/ 5943600 h 6858000"/>
              <a:gd name="connsiteX23" fmla="*/ 6502400 w 6502400"/>
              <a:gd name="connsiteY23" fmla="*/ 6858000 h 6858000"/>
              <a:gd name="connsiteX24" fmla="*/ 6041321 w 6502400"/>
              <a:gd name="connsiteY24" fmla="*/ 6858000 h 6858000"/>
              <a:gd name="connsiteX25" fmla="*/ 5645265 w 6502400"/>
              <a:gd name="connsiteY25" fmla="*/ 6858000 h 6858000"/>
              <a:gd name="connsiteX26" fmla="*/ 5249210 w 6502400"/>
              <a:gd name="connsiteY26" fmla="*/ 6858000 h 6858000"/>
              <a:gd name="connsiteX27" fmla="*/ 4658083 w 6502400"/>
              <a:gd name="connsiteY27" fmla="*/ 6858000 h 6858000"/>
              <a:gd name="connsiteX28" fmla="*/ 4197004 w 6502400"/>
              <a:gd name="connsiteY28" fmla="*/ 6858000 h 6858000"/>
              <a:gd name="connsiteX29" fmla="*/ 3540852 w 6502400"/>
              <a:gd name="connsiteY29" fmla="*/ 6858000 h 6858000"/>
              <a:gd name="connsiteX30" fmla="*/ 3079773 w 6502400"/>
              <a:gd name="connsiteY30" fmla="*/ 6858000 h 6858000"/>
              <a:gd name="connsiteX31" fmla="*/ 2423622 w 6502400"/>
              <a:gd name="connsiteY31" fmla="*/ 6858000 h 6858000"/>
              <a:gd name="connsiteX32" fmla="*/ 2027567 w 6502400"/>
              <a:gd name="connsiteY32" fmla="*/ 6858000 h 6858000"/>
              <a:gd name="connsiteX33" fmla="*/ 1371415 w 6502400"/>
              <a:gd name="connsiteY33" fmla="*/ 6858000 h 6858000"/>
              <a:gd name="connsiteX34" fmla="*/ 910336 w 6502400"/>
              <a:gd name="connsiteY34" fmla="*/ 6858000 h 6858000"/>
              <a:gd name="connsiteX35" fmla="*/ 514281 w 6502400"/>
              <a:gd name="connsiteY35" fmla="*/ 6858000 h 6858000"/>
              <a:gd name="connsiteX36" fmla="*/ 0 w 6502400"/>
              <a:gd name="connsiteY36" fmla="*/ 6858000 h 6858000"/>
              <a:gd name="connsiteX37" fmla="*/ 0 w 6502400"/>
              <a:gd name="connsiteY37" fmla="*/ 6217920 h 6858000"/>
              <a:gd name="connsiteX38" fmla="*/ 0 w 6502400"/>
              <a:gd name="connsiteY38" fmla="*/ 5783580 h 6858000"/>
              <a:gd name="connsiteX39" fmla="*/ 0 w 6502400"/>
              <a:gd name="connsiteY39" fmla="*/ 5417820 h 6858000"/>
              <a:gd name="connsiteX40" fmla="*/ 0 w 6502400"/>
              <a:gd name="connsiteY40" fmla="*/ 5052060 h 6858000"/>
              <a:gd name="connsiteX41" fmla="*/ 0 w 6502400"/>
              <a:gd name="connsiteY41" fmla="*/ 4411980 h 6858000"/>
              <a:gd name="connsiteX42" fmla="*/ 0 w 6502400"/>
              <a:gd name="connsiteY42" fmla="*/ 4046220 h 6858000"/>
              <a:gd name="connsiteX43" fmla="*/ 0 w 6502400"/>
              <a:gd name="connsiteY43" fmla="*/ 3474720 h 6858000"/>
              <a:gd name="connsiteX44" fmla="*/ 0 w 6502400"/>
              <a:gd name="connsiteY44" fmla="*/ 3040380 h 6858000"/>
              <a:gd name="connsiteX45" fmla="*/ 0 w 6502400"/>
              <a:gd name="connsiteY45" fmla="*/ 2468880 h 6858000"/>
              <a:gd name="connsiteX46" fmla="*/ 0 w 6502400"/>
              <a:gd name="connsiteY46" fmla="*/ 1897380 h 6858000"/>
              <a:gd name="connsiteX47" fmla="*/ 0 w 6502400"/>
              <a:gd name="connsiteY47" fmla="*/ 1325880 h 6858000"/>
              <a:gd name="connsiteX48" fmla="*/ 0 w 6502400"/>
              <a:gd name="connsiteY48" fmla="*/ 754380 h 6858000"/>
              <a:gd name="connsiteX49" fmla="*/ 0 w 6502400"/>
              <a:gd name="connsiteY4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502400" h="6858000" extrusionOk="0">
                <a:moveTo>
                  <a:pt x="0" y="0"/>
                </a:moveTo>
                <a:cubicBezTo>
                  <a:pt x="192696" y="-6346"/>
                  <a:pt x="358593" y="36356"/>
                  <a:pt x="526103" y="0"/>
                </a:cubicBezTo>
                <a:cubicBezTo>
                  <a:pt x="693613" y="-36356"/>
                  <a:pt x="754960" y="43755"/>
                  <a:pt x="922159" y="0"/>
                </a:cubicBezTo>
                <a:cubicBezTo>
                  <a:pt x="1089358" y="-43755"/>
                  <a:pt x="1297134" y="43532"/>
                  <a:pt x="1643334" y="0"/>
                </a:cubicBezTo>
                <a:cubicBezTo>
                  <a:pt x="1989534" y="-43532"/>
                  <a:pt x="1950424" y="20444"/>
                  <a:pt x="2169437" y="0"/>
                </a:cubicBezTo>
                <a:cubicBezTo>
                  <a:pt x="2388450" y="-20444"/>
                  <a:pt x="2479784" y="46785"/>
                  <a:pt x="2695540" y="0"/>
                </a:cubicBezTo>
                <a:cubicBezTo>
                  <a:pt x="2911296" y="-46785"/>
                  <a:pt x="3250368" y="42184"/>
                  <a:pt x="3416716" y="0"/>
                </a:cubicBezTo>
                <a:cubicBezTo>
                  <a:pt x="3583064" y="-42184"/>
                  <a:pt x="3677138" y="49666"/>
                  <a:pt x="3877795" y="0"/>
                </a:cubicBezTo>
                <a:cubicBezTo>
                  <a:pt x="4078452" y="-49666"/>
                  <a:pt x="4383102" y="65601"/>
                  <a:pt x="4598970" y="0"/>
                </a:cubicBezTo>
                <a:cubicBezTo>
                  <a:pt x="4814839" y="-65601"/>
                  <a:pt x="5075823" y="53680"/>
                  <a:pt x="5320145" y="0"/>
                </a:cubicBezTo>
                <a:cubicBezTo>
                  <a:pt x="5564468" y="-53680"/>
                  <a:pt x="5768929" y="66722"/>
                  <a:pt x="5911273" y="0"/>
                </a:cubicBezTo>
                <a:cubicBezTo>
                  <a:pt x="6053617" y="-66722"/>
                  <a:pt x="6349793" y="38712"/>
                  <a:pt x="6502400" y="0"/>
                </a:cubicBezTo>
                <a:cubicBezTo>
                  <a:pt x="6554532" y="219113"/>
                  <a:pt x="6492882" y="349654"/>
                  <a:pt x="6502400" y="502920"/>
                </a:cubicBezTo>
                <a:cubicBezTo>
                  <a:pt x="6511918" y="656186"/>
                  <a:pt x="6493604" y="710252"/>
                  <a:pt x="6502400" y="868680"/>
                </a:cubicBezTo>
                <a:cubicBezTo>
                  <a:pt x="6511196" y="1027108"/>
                  <a:pt x="6437961" y="1271388"/>
                  <a:pt x="6502400" y="1440180"/>
                </a:cubicBezTo>
                <a:cubicBezTo>
                  <a:pt x="6566839" y="1608972"/>
                  <a:pt x="6487693" y="1834220"/>
                  <a:pt x="6502400" y="2011680"/>
                </a:cubicBezTo>
                <a:cubicBezTo>
                  <a:pt x="6517107" y="2189140"/>
                  <a:pt x="6470321" y="2468720"/>
                  <a:pt x="6502400" y="2583180"/>
                </a:cubicBezTo>
                <a:cubicBezTo>
                  <a:pt x="6534479" y="2697640"/>
                  <a:pt x="6457441" y="2922923"/>
                  <a:pt x="6502400" y="3223260"/>
                </a:cubicBezTo>
                <a:cubicBezTo>
                  <a:pt x="6547359" y="3523597"/>
                  <a:pt x="6494929" y="3669670"/>
                  <a:pt x="6502400" y="3863340"/>
                </a:cubicBezTo>
                <a:cubicBezTo>
                  <a:pt x="6509871" y="4057010"/>
                  <a:pt x="6468068" y="4236825"/>
                  <a:pt x="6502400" y="4503420"/>
                </a:cubicBezTo>
                <a:cubicBezTo>
                  <a:pt x="6536732" y="4770015"/>
                  <a:pt x="6497119" y="4745184"/>
                  <a:pt x="6502400" y="4869180"/>
                </a:cubicBezTo>
                <a:cubicBezTo>
                  <a:pt x="6507681" y="4993176"/>
                  <a:pt x="6451498" y="5103408"/>
                  <a:pt x="6502400" y="5303520"/>
                </a:cubicBezTo>
                <a:cubicBezTo>
                  <a:pt x="6553302" y="5503632"/>
                  <a:pt x="6452232" y="5678083"/>
                  <a:pt x="6502400" y="5943600"/>
                </a:cubicBezTo>
                <a:cubicBezTo>
                  <a:pt x="6552568" y="6209117"/>
                  <a:pt x="6404059" y="6480036"/>
                  <a:pt x="6502400" y="6858000"/>
                </a:cubicBezTo>
                <a:cubicBezTo>
                  <a:pt x="6346239" y="6886511"/>
                  <a:pt x="6203155" y="6842236"/>
                  <a:pt x="6041321" y="6858000"/>
                </a:cubicBezTo>
                <a:cubicBezTo>
                  <a:pt x="5879487" y="6873764"/>
                  <a:pt x="5823637" y="6853465"/>
                  <a:pt x="5645265" y="6858000"/>
                </a:cubicBezTo>
                <a:cubicBezTo>
                  <a:pt x="5466893" y="6862535"/>
                  <a:pt x="5436509" y="6823106"/>
                  <a:pt x="5249210" y="6858000"/>
                </a:cubicBezTo>
                <a:cubicBezTo>
                  <a:pt x="5061912" y="6892894"/>
                  <a:pt x="4902180" y="6801638"/>
                  <a:pt x="4658083" y="6858000"/>
                </a:cubicBezTo>
                <a:cubicBezTo>
                  <a:pt x="4413986" y="6914362"/>
                  <a:pt x="4304673" y="6847340"/>
                  <a:pt x="4197004" y="6858000"/>
                </a:cubicBezTo>
                <a:cubicBezTo>
                  <a:pt x="4089335" y="6868660"/>
                  <a:pt x="3744791" y="6856333"/>
                  <a:pt x="3540852" y="6858000"/>
                </a:cubicBezTo>
                <a:cubicBezTo>
                  <a:pt x="3336913" y="6859667"/>
                  <a:pt x="3275369" y="6832998"/>
                  <a:pt x="3079773" y="6858000"/>
                </a:cubicBezTo>
                <a:cubicBezTo>
                  <a:pt x="2884177" y="6883002"/>
                  <a:pt x="2732039" y="6838631"/>
                  <a:pt x="2423622" y="6858000"/>
                </a:cubicBezTo>
                <a:cubicBezTo>
                  <a:pt x="2115205" y="6877369"/>
                  <a:pt x="2201404" y="6834472"/>
                  <a:pt x="2027567" y="6858000"/>
                </a:cubicBezTo>
                <a:cubicBezTo>
                  <a:pt x="1853731" y="6881528"/>
                  <a:pt x="1511861" y="6814315"/>
                  <a:pt x="1371415" y="6858000"/>
                </a:cubicBezTo>
                <a:cubicBezTo>
                  <a:pt x="1230969" y="6901685"/>
                  <a:pt x="1095477" y="6836624"/>
                  <a:pt x="910336" y="6858000"/>
                </a:cubicBezTo>
                <a:cubicBezTo>
                  <a:pt x="725195" y="6879376"/>
                  <a:pt x="597777" y="6827180"/>
                  <a:pt x="514281" y="6858000"/>
                </a:cubicBezTo>
                <a:cubicBezTo>
                  <a:pt x="430785" y="6888820"/>
                  <a:pt x="191499" y="6836221"/>
                  <a:pt x="0" y="6858000"/>
                </a:cubicBezTo>
                <a:cubicBezTo>
                  <a:pt x="-37543" y="6589033"/>
                  <a:pt x="22211" y="6492534"/>
                  <a:pt x="0" y="6217920"/>
                </a:cubicBezTo>
                <a:cubicBezTo>
                  <a:pt x="-22211" y="5943306"/>
                  <a:pt x="36006" y="5881899"/>
                  <a:pt x="0" y="5783580"/>
                </a:cubicBezTo>
                <a:cubicBezTo>
                  <a:pt x="-36006" y="5685261"/>
                  <a:pt x="13651" y="5526357"/>
                  <a:pt x="0" y="5417820"/>
                </a:cubicBezTo>
                <a:cubicBezTo>
                  <a:pt x="-13651" y="5309283"/>
                  <a:pt x="5063" y="5153439"/>
                  <a:pt x="0" y="5052060"/>
                </a:cubicBezTo>
                <a:cubicBezTo>
                  <a:pt x="-5063" y="4950681"/>
                  <a:pt x="24305" y="4552467"/>
                  <a:pt x="0" y="4411980"/>
                </a:cubicBezTo>
                <a:cubicBezTo>
                  <a:pt x="-24305" y="4271493"/>
                  <a:pt x="33703" y="4132649"/>
                  <a:pt x="0" y="4046220"/>
                </a:cubicBezTo>
                <a:cubicBezTo>
                  <a:pt x="-33703" y="3959791"/>
                  <a:pt x="33479" y="3606245"/>
                  <a:pt x="0" y="3474720"/>
                </a:cubicBezTo>
                <a:cubicBezTo>
                  <a:pt x="-33479" y="3343195"/>
                  <a:pt x="51532" y="3203271"/>
                  <a:pt x="0" y="3040380"/>
                </a:cubicBezTo>
                <a:cubicBezTo>
                  <a:pt x="-51532" y="2877489"/>
                  <a:pt x="5868" y="2588707"/>
                  <a:pt x="0" y="2468880"/>
                </a:cubicBezTo>
                <a:cubicBezTo>
                  <a:pt x="-5868" y="2349053"/>
                  <a:pt x="50985" y="2153127"/>
                  <a:pt x="0" y="1897380"/>
                </a:cubicBezTo>
                <a:cubicBezTo>
                  <a:pt x="-50985" y="1641633"/>
                  <a:pt x="23303" y="1475938"/>
                  <a:pt x="0" y="1325880"/>
                </a:cubicBezTo>
                <a:cubicBezTo>
                  <a:pt x="-23303" y="1175822"/>
                  <a:pt x="36218" y="1005020"/>
                  <a:pt x="0" y="754380"/>
                </a:cubicBezTo>
                <a:cubicBezTo>
                  <a:pt x="-36218" y="503740"/>
                  <a:pt x="9229" y="206004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5273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64E2-4FE3-3FD0-D8EA-0C681481C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55F761-DB84-CFB7-ABA7-98008F049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45677D7-D85D-8DF3-F9B9-71C1C8350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7AFF197-DAAA-37F5-FA23-720D62A86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5BA34-1F02-B186-561B-8BE9F98389CB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C2F1354A-D96F-3A15-341D-256BD94504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98A590-1D69-86E5-2546-D06F8B9BE9F0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8E934D-CE42-A09D-8B26-F9E671BE2BFD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1FC081-8EE8-8CB0-332E-4FF98F667DA7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D1DD13-7031-DB4B-EC83-11505A3822AB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47941A-7DB6-611B-06A2-6A2063D85C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F2A2BE-2459-871A-106B-F4B6CAC7C8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E72CED9-443C-47D0-7637-844B81C497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F28D365-02EE-A4DC-EA0A-1AE2B9BBFEF4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5E8A44B-27F2-A20C-358F-1805E2C784B5}"/>
              </a:ext>
            </a:extLst>
          </p:cNvPr>
          <p:cNvSpPr/>
          <p:nvPr/>
        </p:nvSpPr>
        <p:spPr bwMode="auto">
          <a:xfrm>
            <a:off x="4006777" y="2310863"/>
            <a:ext cx="1674056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A12AA-7781-6865-0E76-1CBB56A4D703}"/>
              </a:ext>
            </a:extLst>
          </p:cNvPr>
          <p:cNvSpPr txBox="1"/>
          <p:nvPr/>
        </p:nvSpPr>
        <p:spPr>
          <a:xfrm>
            <a:off x="3872203" y="19625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F2CEA6-1B64-32DD-6146-E3EAC9923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22F5E97-EAFC-517E-8013-DDB31FEE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77"/>
          <a:stretch/>
        </p:blipFill>
        <p:spPr>
          <a:xfrm>
            <a:off x="6096000" y="1303227"/>
            <a:ext cx="5830239" cy="22561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/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F0F0-EC64-1042-FC4E-7E4D67FC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855" y="2916233"/>
                <a:ext cx="68634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/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800" b="1" i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46B506-BF47-E002-C5DE-A54AE68F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787" y="3295800"/>
                <a:ext cx="46352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34D4530-E561-6C78-0A3B-34B647465E82}"/>
              </a:ext>
            </a:extLst>
          </p:cNvPr>
          <p:cNvSpPr txBox="1"/>
          <p:nvPr/>
        </p:nvSpPr>
        <p:spPr>
          <a:xfrm>
            <a:off x="8236416" y="348278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29AC0CF-267C-3D52-9110-60FC934A9F79}"/>
              </a:ext>
            </a:extLst>
          </p:cNvPr>
          <p:cNvSpPr/>
          <p:nvPr/>
        </p:nvSpPr>
        <p:spPr bwMode="auto">
          <a:xfrm rot="5400000">
            <a:off x="9114138" y="4561995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/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i="1" dirty="0"/>
                  <a:t>desired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i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AF2655-7ECF-AFEE-3D77-5FA8C2B86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898" y="4542668"/>
                <a:ext cx="2020425" cy="369332"/>
              </a:xfrm>
              <a:prstGeom prst="rect">
                <a:avLst/>
              </a:prstGeom>
              <a:blipFill>
                <a:blip r:embed="rId8"/>
                <a:stretch>
                  <a:fillRect l="-25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7A979D8-CC47-9DF9-C826-AAE914858CC5}"/>
              </a:ext>
            </a:extLst>
          </p:cNvPr>
          <p:cNvSpPr txBox="1"/>
          <p:nvPr/>
        </p:nvSpPr>
        <p:spPr>
          <a:xfrm>
            <a:off x="8944302" y="624926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Odometry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C7F2EA-A4F9-84C8-8EA3-51AF7E82CB9E}"/>
              </a:ext>
            </a:extLst>
          </p:cNvPr>
          <p:cNvGrpSpPr/>
          <p:nvPr/>
        </p:nvGrpSpPr>
        <p:grpSpPr>
          <a:xfrm>
            <a:off x="6002845" y="1206744"/>
            <a:ext cx="2928288" cy="850412"/>
            <a:chOff x="1841948" y="4124246"/>
            <a:chExt cx="6207875" cy="180284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8B1EB0-B87C-8AD7-BEAB-4754414C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948" y="4124246"/>
              <a:ext cx="2701528" cy="180284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1DFCF9A-8530-9C82-8635-9D358126F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477" y="4143864"/>
              <a:ext cx="3506346" cy="178322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/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9C5192-6E1D-0982-D753-1DC6DD8C6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991" y="5312565"/>
                <a:ext cx="6229350" cy="851002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" descr="What is a Quadrature Encoder and How does it Work?">
            <a:extLst>
              <a:ext uri="{FF2B5EF4-FFF2-40B4-BE49-F238E27FC236}">
                <a16:creationId xmlns:a16="http://schemas.microsoft.com/office/drawing/2014/main" id="{78F295A2-3081-6D23-473C-9213F690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65" y="4503767"/>
            <a:ext cx="1723670" cy="17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F96F8B3-27BB-16C0-B64A-A2665A7A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95" y="4495180"/>
            <a:ext cx="1673826" cy="16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8698400-3F7C-61C1-FDCD-9886CB1D3A9A}"/>
              </a:ext>
            </a:extLst>
          </p:cNvPr>
          <p:cNvSpPr txBox="1"/>
          <p:nvPr/>
        </p:nvSpPr>
        <p:spPr>
          <a:xfrm>
            <a:off x="4732655" y="6254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Encoder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C06A035-CA36-9F07-F5DB-56B9566FDC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22226" y="4396980"/>
            <a:ext cx="1574946" cy="1723670"/>
          </a:xfrm>
          <a:prstGeom prst="rect">
            <a:avLst/>
          </a:prstGeom>
        </p:spPr>
      </p:pic>
      <p:pic>
        <p:nvPicPr>
          <p:cNvPr id="1028" name="Picture 4" descr="Pros and cons for different types of drive selection - Robohub">
            <a:extLst>
              <a:ext uri="{FF2B5EF4-FFF2-40B4-BE49-F238E27FC236}">
                <a16:creationId xmlns:a16="http://schemas.microsoft.com/office/drawing/2014/main" id="{256EB6E4-E34E-0A00-452D-0546C60D7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" r="11882"/>
          <a:stretch/>
        </p:blipFill>
        <p:spPr bwMode="auto">
          <a:xfrm>
            <a:off x="2057471" y="4549011"/>
            <a:ext cx="1723670" cy="14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CEA97C-55BA-196E-BB6A-92164C7F0D03}"/>
              </a:ext>
            </a:extLst>
          </p:cNvPr>
          <p:cNvSpPr txBox="1"/>
          <p:nvPr/>
        </p:nvSpPr>
        <p:spPr>
          <a:xfrm>
            <a:off x="704334" y="6254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Motor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B6CE79-CBC5-EBBB-4C19-B526984118BC}"/>
              </a:ext>
            </a:extLst>
          </p:cNvPr>
          <p:cNvSpPr txBox="1"/>
          <p:nvPr/>
        </p:nvSpPr>
        <p:spPr>
          <a:xfrm>
            <a:off x="2526055" y="625477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Wheel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1279D36-F0A3-3130-C103-AB2C4EB79766}"/>
              </a:ext>
            </a:extLst>
          </p:cNvPr>
          <p:cNvSpPr/>
          <p:nvPr/>
        </p:nvSpPr>
        <p:spPr bwMode="auto">
          <a:xfrm rot="10800000">
            <a:off x="7029636" y="5579619"/>
            <a:ext cx="1206780" cy="3343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D3052B-BD67-5696-F14B-5310AD4D3C3D}"/>
              </a:ext>
            </a:extLst>
          </p:cNvPr>
          <p:cNvSpPr txBox="1"/>
          <p:nvPr/>
        </p:nvSpPr>
        <p:spPr>
          <a:xfrm>
            <a:off x="6957199" y="496206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physical </a:t>
            </a:r>
          </a:p>
          <a:p>
            <a:r>
              <a:rPr lang="en-US" sz="1800" i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4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34" grpId="0"/>
      <p:bldP spid="35" grpId="0"/>
      <p:bldP spid="37" grpId="0"/>
      <p:bldP spid="38" grpId="0" animBg="1"/>
      <p:bldP spid="39" grpId="0"/>
      <p:bldP spid="40" grpId="0"/>
      <p:bldP spid="45" grpId="0"/>
      <p:bldP spid="48" grpId="0"/>
      <p:bldP spid="51" grpId="0"/>
      <p:bldP spid="52" grpId="0"/>
      <p:bldP spid="53" grpId="0" animBg="1"/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7FCC5-8965-A7EE-0832-BA6472DE0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AD82FAA-74FA-82EA-5B9F-FD791D683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D85C01A-F864-A8D6-F321-9E2FD105E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929F032-9AE2-97ED-6BC6-37D2612CF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Cameras</a:t>
            </a:r>
          </a:p>
        </p:txBody>
      </p:sp>
      <p:pic>
        <p:nvPicPr>
          <p:cNvPr id="20482" name="Picture 2" descr="Revolutionizing Aerial Photography: The First Drone Camera - UAV1.com">
            <a:extLst>
              <a:ext uri="{FF2B5EF4-FFF2-40B4-BE49-F238E27FC236}">
                <a16:creationId xmlns:a16="http://schemas.microsoft.com/office/drawing/2014/main" id="{52742137-7713-E5B4-FD99-53736192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81188"/>
            <a:ext cx="501226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iwonder Raspberry Pi 5 Robot Car MentorPi A1 Ackerman Chassis 2DOF Mo">
            <a:extLst>
              <a:ext uri="{FF2B5EF4-FFF2-40B4-BE49-F238E27FC236}">
                <a16:creationId xmlns:a16="http://schemas.microsoft.com/office/drawing/2014/main" id="{6C2617FC-4593-6673-640E-46A76466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841426"/>
            <a:ext cx="4098925" cy="4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urtleBot 4 - Clearpath Robotics">
            <a:extLst>
              <a:ext uri="{FF2B5EF4-FFF2-40B4-BE49-F238E27FC236}">
                <a16:creationId xmlns:a16="http://schemas.microsoft.com/office/drawing/2014/main" id="{A1C00A35-6811-59B5-9693-5B07E4E4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250" y="3706864"/>
            <a:ext cx="4281234" cy="29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43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8525-8E25-EA5E-378A-7DE9E5986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F0BF823-8868-F486-4CD5-B9B2FC614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1A7ABEF-0DCB-2BDA-D8EA-B9F9C2206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9572FE6-08A2-EFEC-C0A4-B699068D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Cameras</a:t>
            </a:r>
          </a:p>
        </p:txBody>
      </p:sp>
      <p:pic>
        <p:nvPicPr>
          <p:cNvPr id="4" name="Online Media 3" descr="How Does a DSLR Camera Work">
            <a:hlinkClick r:id="" action="ppaction://media"/>
            <a:extLst>
              <a:ext uri="{FF2B5EF4-FFF2-40B4-BE49-F238E27FC236}">
                <a16:creationId xmlns:a16="http://schemas.microsoft.com/office/drawing/2014/main" id="{7DC0A9A9-3387-7C2D-8173-C7C3B70CFC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4445"/>
            <a:ext cx="12192000" cy="6888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45426-1110-B72A-331E-56EE9E4545CE}"/>
              </a:ext>
            </a:extLst>
          </p:cNvPr>
          <p:cNvSpPr txBox="1"/>
          <p:nvPr/>
        </p:nvSpPr>
        <p:spPr>
          <a:xfrm>
            <a:off x="0" y="6420147"/>
            <a:ext cx="7841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2:05</a:t>
            </a:r>
          </a:p>
        </p:txBody>
      </p:sp>
    </p:spTree>
    <p:extLst>
      <p:ext uri="{BB962C8B-B14F-4D97-AF65-F5344CB8AC3E}">
        <p14:creationId xmlns:p14="http://schemas.microsoft.com/office/powerpoint/2010/main" val="31036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ADA4-BD15-D88B-C203-5409AEFB0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B2E5DE7-D2FC-0413-FCE8-EC8039F7E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1682A1-B9C5-00EA-0CA9-222C2769B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22A73B6-1D03-82DE-EC67-16E3EAB82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Readout Circuitry</a:t>
            </a:r>
          </a:p>
        </p:txBody>
      </p:sp>
    </p:spTree>
    <p:extLst>
      <p:ext uri="{BB962C8B-B14F-4D97-AF65-F5344CB8AC3E}">
        <p14:creationId xmlns:p14="http://schemas.microsoft.com/office/powerpoint/2010/main" val="1237733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FDB1F-8A5F-C7C0-E297-35FF859D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C78AED8-C04E-E11A-48F9-2303171D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A5BB4FC-3349-51C4-2953-8625B8209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C12E380-4943-5FF0-6AE5-180FB9850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Analog-to-Digital Conversion</a:t>
            </a:r>
          </a:p>
        </p:txBody>
      </p:sp>
    </p:spTree>
    <p:extLst>
      <p:ext uri="{BB962C8B-B14F-4D97-AF65-F5344CB8AC3E}">
        <p14:creationId xmlns:p14="http://schemas.microsoft.com/office/powerpoint/2010/main" val="2793034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7DBF-6000-1A28-0EAE-E049AC064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D0FBD3C-521D-DA70-E84E-E4205F6D9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5CC8C00-EB0F-CACB-2879-9881E4DC0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AFF2E02-8552-5EEF-104C-5EAE51BAC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Noise and Error</a:t>
            </a:r>
          </a:p>
        </p:txBody>
      </p:sp>
    </p:spTree>
    <p:extLst>
      <p:ext uri="{BB962C8B-B14F-4D97-AF65-F5344CB8AC3E}">
        <p14:creationId xmlns:p14="http://schemas.microsoft.com/office/powerpoint/2010/main" val="3990584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E5BEC-B380-7F77-375A-526F6A8CB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BB3BBC4-3D79-4F5E-930F-295219F31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7334FBC-8026-7780-CCCF-574B7A199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A2791EB-A499-B212-B989-DA63274E4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3145605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D8D3E-035F-1E19-37E2-2B00FAC1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8159BFA-27CD-4F15-AA92-345B1653C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EE47A4E-9882-260C-5BDA-B9DF42579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1CC820F-B503-A859-1654-F071ED3E6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Basic Digital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253444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FA2B-2C5C-D808-2BBA-B377536F9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0C17C44-C456-6CBA-D21B-0BD49D66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2159CE-A20E-D5A6-0493-5E61307D0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BF28493-BC2C-BDD0-6584-3F08D9D9D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Analog Signal Conditioning</a:t>
            </a:r>
          </a:p>
        </p:txBody>
      </p:sp>
    </p:spTree>
    <p:extLst>
      <p:ext uri="{BB962C8B-B14F-4D97-AF65-F5344CB8AC3E}">
        <p14:creationId xmlns:p14="http://schemas.microsoft.com/office/powerpoint/2010/main" val="2012512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F71E6-F47A-4919-D0CB-C0AE6D59F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B01672E-C2B9-048D-9CFF-696731DE1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DA9B7F1-84EE-6340-E5B6-FC3831847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5F4E429-3105-054F-58CF-EEC08FAF9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Basic DSP cont.</a:t>
            </a:r>
          </a:p>
        </p:txBody>
      </p:sp>
    </p:spTree>
    <p:extLst>
      <p:ext uri="{BB962C8B-B14F-4D97-AF65-F5344CB8AC3E}">
        <p14:creationId xmlns:p14="http://schemas.microsoft.com/office/powerpoint/2010/main" val="2600732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(~45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(~20 minutes)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AE6F-FB04-3890-3C68-36E4BC537D92}"/>
              </a:ext>
            </a:extLst>
          </p:cNvPr>
          <p:cNvSpPr txBox="1"/>
          <p:nvPr/>
        </p:nvSpPr>
        <p:spPr>
          <a:xfrm>
            <a:off x="3549095" y="4239904"/>
            <a:ext cx="5777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signal processing 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AF551-A614-72F1-E17D-ED638BEAE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7E571C-13C6-035A-B81F-40EF4B11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F493184-9D93-DE43-628D-B36586A3E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E057D95-DC5C-2B24-1FBD-BC9C58BBE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Action: End-to-End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09736-EC9A-F2C5-2B38-2206F7AF620D}"/>
              </a:ext>
            </a:extLst>
          </p:cNvPr>
          <p:cNvGrpSpPr/>
          <p:nvPr/>
        </p:nvGrpSpPr>
        <p:grpSpPr>
          <a:xfrm>
            <a:off x="713792" y="1527043"/>
            <a:ext cx="2957804" cy="1901957"/>
            <a:chOff x="713792" y="1527043"/>
            <a:chExt cx="2957804" cy="1901957"/>
          </a:xfrm>
        </p:grpSpPr>
        <p:pic>
          <p:nvPicPr>
            <p:cNvPr id="1026" name="Picture 2" descr="Robotic Path Planning - Path Planning">
              <a:extLst>
                <a:ext uri="{FF2B5EF4-FFF2-40B4-BE49-F238E27FC236}">
                  <a16:creationId xmlns:a16="http://schemas.microsoft.com/office/drawing/2014/main" id="{B846A25B-E1A6-5311-043A-F24AEEA22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7" t="4028" r="53355" b="60026"/>
            <a:stretch/>
          </p:blipFill>
          <p:spPr bwMode="auto">
            <a:xfrm>
              <a:off x="713792" y="1527043"/>
              <a:ext cx="2957804" cy="190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E87B6C-A24D-C10C-AF49-7A7BF83F4ACE}"/>
                </a:ext>
              </a:extLst>
            </p:cNvPr>
            <p:cNvSpPr/>
            <p:nvPr/>
          </p:nvSpPr>
          <p:spPr bwMode="auto">
            <a:xfrm>
              <a:off x="914399" y="1884784"/>
              <a:ext cx="144624" cy="14462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9E3F51-8630-D3EE-6A8D-D27D85564DFB}"/>
                </a:ext>
              </a:extLst>
            </p:cNvPr>
            <p:cNvSpPr/>
            <p:nvPr/>
          </p:nvSpPr>
          <p:spPr bwMode="auto">
            <a:xfrm>
              <a:off x="2988904" y="2998238"/>
              <a:ext cx="144624" cy="1446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33BBD7-6429-9340-0832-5CEA974F4071}"/>
              </a:ext>
            </a:extLst>
          </p:cNvPr>
          <p:cNvSpPr txBox="1"/>
          <p:nvPr/>
        </p:nvSpPr>
        <p:spPr>
          <a:xfrm>
            <a:off x="1330919" y="338740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Path Planning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5EE85B-E904-E66A-E3AE-1B606AF9294D}"/>
              </a:ext>
            </a:extLst>
          </p:cNvPr>
          <p:cNvGrpSpPr/>
          <p:nvPr/>
        </p:nvGrpSpPr>
        <p:grpSpPr>
          <a:xfrm>
            <a:off x="1059023" y="1957096"/>
            <a:ext cx="2030252" cy="1041142"/>
            <a:chOff x="1059023" y="1957096"/>
            <a:chExt cx="2030252" cy="104114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CB3A4E5-AE4D-E18C-E432-336E186A8A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9023" y="1957096"/>
              <a:ext cx="15476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FDFAE4-8010-A3AC-2AD3-76BD6F933F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1957096"/>
              <a:ext cx="0" cy="66862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3B89482-69B2-0623-FC1B-49EF6BA9EB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3023" y="2625725"/>
              <a:ext cx="50625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069D66-A1B5-3E3F-3BE0-20D18ED9FF36}"/>
                </a:ext>
              </a:extLst>
            </p:cNvPr>
            <p:cNvCxnSpPr>
              <a:cxnSpLocks/>
              <a:endCxn id="7" idx="0"/>
            </p:cNvCxnSpPr>
            <p:nvPr/>
          </p:nvCxnSpPr>
          <p:spPr bwMode="auto">
            <a:xfrm>
              <a:off x="3061216" y="2625725"/>
              <a:ext cx="0" cy="37251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8EC9C9-A495-48FB-4E76-FB8BC9A5F5F2}"/>
              </a:ext>
            </a:extLst>
          </p:cNvPr>
          <p:cNvSpPr txBox="1"/>
          <p:nvPr/>
        </p:nvSpPr>
        <p:spPr>
          <a:xfrm>
            <a:off x="3864468" y="225607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series of poses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/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400" b="1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28FE1-E568-AA98-D90C-6C82284A0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96" y="2577679"/>
                <a:ext cx="216905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8BB34FB1-25FD-C6A4-1C6B-3BA173186BBD}"/>
              </a:ext>
            </a:extLst>
          </p:cNvPr>
          <p:cNvSpPr txBox="1"/>
          <p:nvPr/>
        </p:nvSpPr>
        <p:spPr>
          <a:xfrm>
            <a:off x="7788446" y="3387403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Kinematics / Odometry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/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𝑤h𝑒𝑒𝑙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69329A-4709-C632-5CAC-A645C36E1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559" y="2089665"/>
                <a:ext cx="6229350" cy="661335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12EF73-D74C-7D10-3AD1-5C341CF5EC36}"/>
              </a:ext>
            </a:extLst>
          </p:cNvPr>
          <p:cNvSpPr txBox="1"/>
          <p:nvPr/>
        </p:nvSpPr>
        <p:spPr>
          <a:xfrm>
            <a:off x="389141" y="4397641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What about speed?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D7EE8-D97E-EBAA-B663-B89833299B9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9040" y="4152240"/>
            <a:ext cx="5214012" cy="1609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5D8AA-4A85-589D-2909-2D163DC10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0559" y="5831128"/>
            <a:ext cx="4250974" cy="83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C9EFD-CAD6-BC24-5590-2DEB1EABE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715" y="4811658"/>
            <a:ext cx="3020378" cy="1536078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72C52D4C-7854-AEA2-2C2E-400795CB04EC}"/>
              </a:ext>
            </a:extLst>
          </p:cNvPr>
          <p:cNvSpPr/>
          <p:nvPr/>
        </p:nvSpPr>
        <p:spPr bwMode="auto">
          <a:xfrm>
            <a:off x="5918794" y="5404178"/>
            <a:ext cx="1522967" cy="1440033"/>
          </a:xfrm>
          <a:prstGeom prst="arc">
            <a:avLst>
              <a:gd name="adj1" fmla="val 16200000"/>
              <a:gd name="adj2" fmla="val 21024045"/>
            </a:avLst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/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3D6D9-EE11-935B-25B2-74D8CB049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4" y="5261824"/>
                <a:ext cx="2475742" cy="758669"/>
              </a:xfrm>
              <a:prstGeom prst="rect">
                <a:avLst/>
              </a:prstGeom>
              <a:blipFill>
                <a:blip r:embed="rId9"/>
                <a:stretch>
                  <a:fillRect l="-2041" t="-1639" r="-510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F1A7445-72E6-C8EC-EF44-3A3DC7EB74A1}"/>
              </a:ext>
            </a:extLst>
          </p:cNvPr>
          <p:cNvSpPr txBox="1"/>
          <p:nvPr/>
        </p:nvSpPr>
        <p:spPr>
          <a:xfrm>
            <a:off x="1085807" y="6423885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Easiest thing to do / assume: </a:t>
            </a:r>
            <a:r>
              <a:rPr lang="en-US" sz="1800" dirty="0"/>
              <a:t>constant linear velocity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01756F-F653-C250-E618-3B5BA0C5663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3699" r="1177"/>
          <a:stretch/>
        </p:blipFill>
        <p:spPr>
          <a:xfrm>
            <a:off x="6861747" y="1571348"/>
            <a:ext cx="2329688" cy="16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4E82FC-8222-47F3-067E-C0280BD2FEEF}"/>
              </a:ext>
            </a:extLst>
          </p:cNvPr>
          <p:cNvGrpSpPr/>
          <p:nvPr/>
        </p:nvGrpSpPr>
        <p:grpSpPr>
          <a:xfrm>
            <a:off x="2814457" y="2887323"/>
            <a:ext cx="6199501" cy="1499724"/>
            <a:chOff x="1785257" y="5025386"/>
            <a:chExt cx="6199501" cy="1499724"/>
          </a:xfrm>
        </p:grpSpPr>
        <p:pic>
          <p:nvPicPr>
            <p:cNvPr id="7" name="Picture 6" descr="A logo of a toy&#10;&#10;Description automatically generated">
              <a:extLst>
                <a:ext uri="{FF2B5EF4-FFF2-40B4-BE49-F238E27FC236}">
                  <a16:creationId xmlns:a16="http://schemas.microsoft.com/office/drawing/2014/main" id="{850F25A9-3028-CB73-7339-F87700E5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76" b="48438" l="9180" r="88477">
                          <a14:foregroundMark x1="9277" y1="40137" x2="9277" y2="40137"/>
                          <a14:foregroundMark x1="88477" y1="39648" x2="88477" y2="39648"/>
                          <a14:foregroundMark x1="69141" y1="47754" x2="69141" y2="47754"/>
                          <a14:foregroundMark x1="63867" y1="47852" x2="63867" y2="47852"/>
                          <a14:foregroundMark x1="37109" y1="48242" x2="37109" y2="48242"/>
                          <a14:foregroundMark x1="36914" y1="48340" x2="36914" y2="48340"/>
                          <a14:foregroundMark x1="36816" y1="48438" x2="36816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" t="28239" r="3659" b="50000"/>
            <a:stretch/>
          </p:blipFill>
          <p:spPr>
            <a:xfrm>
              <a:off x="1803877" y="5067599"/>
              <a:ext cx="6180881" cy="1415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617A84-D646-CDE7-2E94-D6A6C0D24DC5}"/>
                </a:ext>
              </a:extLst>
            </p:cNvPr>
            <p:cNvSpPr/>
            <p:nvPr/>
          </p:nvSpPr>
          <p:spPr bwMode="auto">
            <a:xfrm>
              <a:off x="1785257" y="5025386"/>
              <a:ext cx="6199501" cy="1499724"/>
            </a:xfrm>
            <a:prstGeom prst="rect">
              <a:avLst/>
            </a:prstGeom>
            <a:solidFill>
              <a:schemeClr val="bg1">
                <a:alpha val="73242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86CEE1B-79E5-0271-168E-B423C033B469}"/>
              </a:ext>
            </a:extLst>
          </p:cNvPr>
          <p:cNvSpPr/>
          <p:nvPr/>
        </p:nvSpPr>
        <p:spPr bwMode="auto">
          <a:xfrm>
            <a:off x="6219832" y="4165974"/>
            <a:ext cx="3520036" cy="1003412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Control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and Planning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A766EE-164E-E66F-027E-9C4637C2A5B0}"/>
              </a:ext>
            </a:extLst>
          </p:cNvPr>
          <p:cNvSpPr/>
          <p:nvPr/>
        </p:nvSpPr>
        <p:spPr bwMode="auto">
          <a:xfrm>
            <a:off x="6165669" y="2370785"/>
            <a:ext cx="3520036" cy="1003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Perception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9BC91-0E18-2E77-9579-D24498D20E13}"/>
              </a:ext>
            </a:extLst>
          </p:cNvPr>
          <p:cNvSpPr/>
          <p:nvPr/>
        </p:nvSpPr>
        <p:spPr bwMode="auto">
          <a:xfrm>
            <a:off x="2262562" y="4165974"/>
            <a:ext cx="3520036" cy="1003412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Compute and Power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946C6F-9C03-A4E5-A35D-12AAA1373A9F}"/>
              </a:ext>
            </a:extLst>
          </p:cNvPr>
          <p:cNvSpPr/>
          <p:nvPr/>
        </p:nvSpPr>
        <p:spPr bwMode="auto">
          <a:xfrm>
            <a:off x="2262562" y="2385617"/>
            <a:ext cx="3520036" cy="100341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256FE-7E79-2F8D-3317-0234AD888E96}"/>
              </a:ext>
            </a:extLst>
          </p:cNvPr>
          <p:cNvSpPr txBox="1"/>
          <p:nvPr/>
        </p:nvSpPr>
        <p:spPr>
          <a:xfrm>
            <a:off x="161070" y="1655978"/>
            <a:ext cx="50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Motors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drive electronics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encoders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PID controllers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top-down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00FFFF"/>
                </a:highlight>
              </a:rPr>
              <a:t>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24C79-F679-2F8E-ACE6-E71F0D4AE8E8}"/>
              </a:ext>
            </a:extLst>
          </p:cNvPr>
          <p:cNvSpPr txBox="1"/>
          <p:nvPr/>
        </p:nvSpPr>
        <p:spPr>
          <a:xfrm>
            <a:off x="7465034" y="1690772"/>
            <a:ext cx="516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00FF00"/>
                </a:highlight>
              </a:rPr>
              <a:t>Sensor suite (IMU, prox.), </a:t>
            </a:r>
            <a:r>
              <a:rPr lang="en-US" sz="1800" dirty="0">
                <a:highlight>
                  <a:srgbClr val="00FFFF"/>
                </a:highlight>
              </a:rPr>
              <a:t>calibration code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general IO (buttons and LEDs)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79E1-60A3-8CF6-247C-E970A6B11C37}"/>
              </a:ext>
            </a:extLst>
          </p:cNvPr>
          <p:cNvSpPr txBox="1"/>
          <p:nvPr/>
        </p:nvSpPr>
        <p:spPr>
          <a:xfrm>
            <a:off x="7979850" y="5237319"/>
            <a:ext cx="508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ighlight>
                  <a:srgbClr val="00FFFF"/>
                </a:highlight>
              </a:rPr>
              <a:t>microROS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ROS2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Gazebo simulation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B8B8B8"/>
                </a:highlight>
              </a:rPr>
              <a:t>enclosure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57CF5-B7E6-F2F2-3836-D891C2AD2150}"/>
              </a:ext>
            </a:extLst>
          </p:cNvPr>
          <p:cNvSpPr txBox="1"/>
          <p:nvPr/>
        </p:nvSpPr>
        <p:spPr>
          <a:xfrm>
            <a:off x="161070" y="5237319"/>
            <a:ext cx="4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ighlight>
                  <a:srgbClr val="B8B8B8"/>
                </a:highlight>
              </a:rPr>
              <a:t>Battery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00FF00"/>
                </a:highlight>
              </a:rPr>
              <a:t>charging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FF"/>
                </a:highlight>
              </a:rPr>
              <a:t>wireless comms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00FF00"/>
                </a:highlight>
              </a:rPr>
              <a:t>GPIO and power distribution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BE0488-090A-2C98-2211-44BDA7875F8F}"/>
              </a:ext>
            </a:extLst>
          </p:cNvPr>
          <p:cNvSpPr txBox="1"/>
          <p:nvPr/>
        </p:nvSpPr>
        <p:spPr>
          <a:xfrm>
            <a:off x="735662" y="63482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B8B8B8"/>
                </a:highlight>
              </a:rPr>
              <a:t>Mechanics / Prototyping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E8F5E-B1D9-BF2D-655A-EEDDCC065C28}"/>
              </a:ext>
            </a:extLst>
          </p:cNvPr>
          <p:cNvSpPr txBox="1"/>
          <p:nvPr/>
        </p:nvSpPr>
        <p:spPr>
          <a:xfrm>
            <a:off x="5686956" y="6348241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7F3AB-615F-D33A-1443-CA66C09E998E}"/>
              </a:ext>
            </a:extLst>
          </p:cNvPr>
          <p:cNvSpPr txBox="1"/>
          <p:nvPr/>
        </p:nvSpPr>
        <p:spPr>
          <a:xfrm>
            <a:off x="8142373" y="634824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48915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173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(~45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(~20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2336798" y="2669896"/>
            <a:ext cx="751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Perception:</a:t>
            </a:r>
            <a:r>
              <a:rPr lang="en-US" sz="4800" dirty="0"/>
              <a:t> Lecture 1 of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3549095" y="4239904"/>
            <a:ext cx="5878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sensors </a:t>
            </a:r>
            <a:r>
              <a:rPr lang="en-US" dirty="0">
                <a:sym typeface="Wingdings" pitchFamily="2" charset="2"/>
              </a:rPr>
              <a:t> data acquisition</a:t>
            </a:r>
          </a:p>
          <a:p>
            <a:r>
              <a:rPr lang="en-US" b="1" dirty="0">
                <a:sym typeface="Wingdings" pitchFamily="2" charset="2"/>
              </a:rPr>
              <a:t>Lecture 2:</a:t>
            </a:r>
            <a:r>
              <a:rPr lang="en-US" dirty="0">
                <a:sym typeface="Wingdings" pitchFamily="2" charset="2"/>
              </a:rPr>
              <a:t> signal processing 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03D7-5FE1-734D-7BD6-20BAC350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B25F8FD-B8DA-248D-1A8B-97358371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3DB60BF-7B57-AB28-C2F9-848F3B1C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9E3FAC2-A7AC-137A-15F8-E6324EA4C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Lecture Overview: Ascending the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136F6-3AEC-8DF1-5CCF-D9D4DB9EA0D5}"/>
              </a:ext>
            </a:extLst>
          </p:cNvPr>
          <p:cNvSpPr txBox="1"/>
          <p:nvPr/>
        </p:nvSpPr>
        <p:spPr>
          <a:xfrm>
            <a:off x="1431817" y="2513904"/>
            <a:ext cx="40769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Overview / Taxonomy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Sensor physics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Readout electronics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E9AFD4F-30BE-C904-CED0-41ECE9DEC974}"/>
              </a:ext>
            </a:extLst>
          </p:cNvPr>
          <p:cNvSpPr/>
          <p:nvPr/>
        </p:nvSpPr>
        <p:spPr bwMode="auto">
          <a:xfrm>
            <a:off x="973539" y="3022686"/>
            <a:ext cx="9273773" cy="2592440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22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C2C74-8A5D-DA1E-5610-4F3B98C2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92F511A-48E0-FAA2-DC88-7422EF27E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3E68F5F-BBA3-CD16-53DC-2D6F9EC95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D82AC948-CEDE-6732-387F-C192FC38B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24731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Sensors: Types and Examples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0B65B-A1EB-9F22-8D9C-C12DA7335098}"/>
              </a:ext>
            </a:extLst>
          </p:cNvPr>
          <p:cNvSpPr txBox="1"/>
          <p:nvPr/>
        </p:nvSpPr>
        <p:spPr>
          <a:xfrm>
            <a:off x="1142512" y="1545603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CFE49-EC20-33AA-1B89-6FD128403C06}"/>
              </a:ext>
            </a:extLst>
          </p:cNvPr>
          <p:cNvSpPr txBox="1"/>
          <p:nvPr/>
        </p:nvSpPr>
        <p:spPr>
          <a:xfrm>
            <a:off x="4001442" y="1562354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QUANTITY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30233-B01D-377A-624C-FB8F1287E86D}"/>
              </a:ext>
            </a:extLst>
          </p:cNvPr>
          <p:cNvSpPr txBox="1"/>
          <p:nvPr/>
        </p:nvSpPr>
        <p:spPr>
          <a:xfrm>
            <a:off x="9425908" y="154560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EBFA68-91D3-069F-E01F-5D9A3F3A19A1}"/>
              </a:ext>
            </a:extLst>
          </p:cNvPr>
          <p:cNvGrpSpPr/>
          <p:nvPr/>
        </p:nvGrpSpPr>
        <p:grpSpPr>
          <a:xfrm>
            <a:off x="954554" y="4403253"/>
            <a:ext cx="10513546" cy="2414103"/>
            <a:chOff x="954554" y="4403253"/>
            <a:chExt cx="10513546" cy="24141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5409C3-32D8-9504-59B7-4CB6DAC32B2B}"/>
                </a:ext>
              </a:extLst>
            </p:cNvPr>
            <p:cNvSpPr/>
            <p:nvPr/>
          </p:nvSpPr>
          <p:spPr bwMode="auto">
            <a:xfrm>
              <a:off x="954554" y="4403253"/>
              <a:ext cx="10513546" cy="2414103"/>
            </a:xfrm>
            <a:custGeom>
              <a:avLst/>
              <a:gdLst>
                <a:gd name="connsiteX0" fmla="*/ 0 w 10513546"/>
                <a:gd name="connsiteY0" fmla="*/ 0 h 2414103"/>
                <a:gd name="connsiteX1" fmla="*/ 478950 w 10513546"/>
                <a:gd name="connsiteY1" fmla="*/ 0 h 2414103"/>
                <a:gd name="connsiteX2" fmla="*/ 747630 w 10513546"/>
                <a:gd name="connsiteY2" fmla="*/ 0 h 2414103"/>
                <a:gd name="connsiteX3" fmla="*/ 1541987 w 10513546"/>
                <a:gd name="connsiteY3" fmla="*/ 0 h 2414103"/>
                <a:gd name="connsiteX4" fmla="*/ 2020937 w 10513546"/>
                <a:gd name="connsiteY4" fmla="*/ 0 h 2414103"/>
                <a:gd name="connsiteX5" fmla="*/ 2499888 w 10513546"/>
                <a:gd name="connsiteY5" fmla="*/ 0 h 2414103"/>
                <a:gd name="connsiteX6" fmla="*/ 3294244 w 10513546"/>
                <a:gd name="connsiteY6" fmla="*/ 0 h 2414103"/>
                <a:gd name="connsiteX7" fmla="*/ 3668059 w 10513546"/>
                <a:gd name="connsiteY7" fmla="*/ 0 h 2414103"/>
                <a:gd name="connsiteX8" fmla="*/ 4462416 w 10513546"/>
                <a:gd name="connsiteY8" fmla="*/ 0 h 2414103"/>
                <a:gd name="connsiteX9" fmla="*/ 5256773 w 10513546"/>
                <a:gd name="connsiteY9" fmla="*/ 0 h 2414103"/>
                <a:gd name="connsiteX10" fmla="*/ 5840859 w 10513546"/>
                <a:gd name="connsiteY10" fmla="*/ 0 h 2414103"/>
                <a:gd name="connsiteX11" fmla="*/ 6635216 w 10513546"/>
                <a:gd name="connsiteY11" fmla="*/ 0 h 2414103"/>
                <a:gd name="connsiteX12" fmla="*/ 7114166 w 10513546"/>
                <a:gd name="connsiteY12" fmla="*/ 0 h 2414103"/>
                <a:gd name="connsiteX13" fmla="*/ 7593117 w 10513546"/>
                <a:gd name="connsiteY13" fmla="*/ 0 h 2414103"/>
                <a:gd name="connsiteX14" fmla="*/ 8282338 w 10513546"/>
                <a:gd name="connsiteY14" fmla="*/ 0 h 2414103"/>
                <a:gd name="connsiteX15" fmla="*/ 8761288 w 10513546"/>
                <a:gd name="connsiteY15" fmla="*/ 0 h 2414103"/>
                <a:gd name="connsiteX16" fmla="*/ 9555645 w 10513546"/>
                <a:gd name="connsiteY16" fmla="*/ 0 h 2414103"/>
                <a:gd name="connsiteX17" fmla="*/ 10513546 w 10513546"/>
                <a:gd name="connsiteY17" fmla="*/ 0 h 2414103"/>
                <a:gd name="connsiteX18" fmla="*/ 10513546 w 10513546"/>
                <a:gd name="connsiteY18" fmla="*/ 482821 h 2414103"/>
                <a:gd name="connsiteX19" fmla="*/ 10513546 w 10513546"/>
                <a:gd name="connsiteY19" fmla="*/ 989782 h 2414103"/>
                <a:gd name="connsiteX20" fmla="*/ 10513546 w 10513546"/>
                <a:gd name="connsiteY20" fmla="*/ 1400180 h 2414103"/>
                <a:gd name="connsiteX21" fmla="*/ 10513546 w 10513546"/>
                <a:gd name="connsiteY21" fmla="*/ 1834718 h 2414103"/>
                <a:gd name="connsiteX22" fmla="*/ 10513546 w 10513546"/>
                <a:gd name="connsiteY22" fmla="*/ 2414103 h 2414103"/>
                <a:gd name="connsiteX23" fmla="*/ 10034596 w 10513546"/>
                <a:gd name="connsiteY23" fmla="*/ 2414103 h 2414103"/>
                <a:gd name="connsiteX24" fmla="*/ 9450510 w 10513546"/>
                <a:gd name="connsiteY24" fmla="*/ 2414103 h 2414103"/>
                <a:gd name="connsiteX25" fmla="*/ 9181830 w 10513546"/>
                <a:gd name="connsiteY25" fmla="*/ 2414103 h 2414103"/>
                <a:gd name="connsiteX26" fmla="*/ 8913151 w 10513546"/>
                <a:gd name="connsiteY26" fmla="*/ 2414103 h 2414103"/>
                <a:gd name="connsiteX27" fmla="*/ 8329065 w 10513546"/>
                <a:gd name="connsiteY27" fmla="*/ 2414103 h 2414103"/>
                <a:gd name="connsiteX28" fmla="*/ 7955250 w 10513546"/>
                <a:gd name="connsiteY28" fmla="*/ 2414103 h 2414103"/>
                <a:gd name="connsiteX29" fmla="*/ 7266028 w 10513546"/>
                <a:gd name="connsiteY29" fmla="*/ 2414103 h 2414103"/>
                <a:gd name="connsiteX30" fmla="*/ 6892213 w 10513546"/>
                <a:gd name="connsiteY30" fmla="*/ 2414103 h 2414103"/>
                <a:gd name="connsiteX31" fmla="*/ 6202992 w 10513546"/>
                <a:gd name="connsiteY31" fmla="*/ 2414103 h 2414103"/>
                <a:gd name="connsiteX32" fmla="*/ 5934313 w 10513546"/>
                <a:gd name="connsiteY32" fmla="*/ 2414103 h 2414103"/>
                <a:gd name="connsiteX33" fmla="*/ 5245091 w 10513546"/>
                <a:gd name="connsiteY33" fmla="*/ 2414103 h 2414103"/>
                <a:gd name="connsiteX34" fmla="*/ 4871276 w 10513546"/>
                <a:gd name="connsiteY34" fmla="*/ 2414103 h 2414103"/>
                <a:gd name="connsiteX35" fmla="*/ 4602597 w 10513546"/>
                <a:gd name="connsiteY35" fmla="*/ 2414103 h 2414103"/>
                <a:gd name="connsiteX36" fmla="*/ 4228782 w 10513546"/>
                <a:gd name="connsiteY36" fmla="*/ 2414103 h 2414103"/>
                <a:gd name="connsiteX37" fmla="*/ 3539560 w 10513546"/>
                <a:gd name="connsiteY37" fmla="*/ 2414103 h 2414103"/>
                <a:gd name="connsiteX38" fmla="*/ 3165746 w 10513546"/>
                <a:gd name="connsiteY38" fmla="*/ 2414103 h 2414103"/>
                <a:gd name="connsiteX39" fmla="*/ 2897066 w 10513546"/>
                <a:gd name="connsiteY39" fmla="*/ 2414103 h 2414103"/>
                <a:gd name="connsiteX40" fmla="*/ 2523251 w 10513546"/>
                <a:gd name="connsiteY40" fmla="*/ 2414103 h 2414103"/>
                <a:gd name="connsiteX41" fmla="*/ 2044301 w 10513546"/>
                <a:gd name="connsiteY41" fmla="*/ 2414103 h 2414103"/>
                <a:gd name="connsiteX42" fmla="*/ 1460215 w 10513546"/>
                <a:gd name="connsiteY42" fmla="*/ 2414103 h 2414103"/>
                <a:gd name="connsiteX43" fmla="*/ 1086400 w 10513546"/>
                <a:gd name="connsiteY43" fmla="*/ 2414103 h 2414103"/>
                <a:gd name="connsiteX44" fmla="*/ 0 w 10513546"/>
                <a:gd name="connsiteY44" fmla="*/ 2414103 h 2414103"/>
                <a:gd name="connsiteX45" fmla="*/ 0 w 10513546"/>
                <a:gd name="connsiteY45" fmla="*/ 1931282 h 2414103"/>
                <a:gd name="connsiteX46" fmla="*/ 0 w 10513546"/>
                <a:gd name="connsiteY46" fmla="*/ 1448462 h 2414103"/>
                <a:gd name="connsiteX47" fmla="*/ 0 w 10513546"/>
                <a:gd name="connsiteY47" fmla="*/ 965641 h 2414103"/>
                <a:gd name="connsiteX48" fmla="*/ 0 w 10513546"/>
                <a:gd name="connsiteY48" fmla="*/ 482821 h 2414103"/>
                <a:gd name="connsiteX49" fmla="*/ 0 w 10513546"/>
                <a:gd name="connsiteY49" fmla="*/ 0 h 241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0513546" h="2414103" extrusionOk="0">
                  <a:moveTo>
                    <a:pt x="0" y="0"/>
                  </a:moveTo>
                  <a:cubicBezTo>
                    <a:pt x="218897" y="-51781"/>
                    <a:pt x="250069" y="22433"/>
                    <a:pt x="478950" y="0"/>
                  </a:cubicBezTo>
                  <a:cubicBezTo>
                    <a:pt x="707831" y="-22433"/>
                    <a:pt x="652283" y="675"/>
                    <a:pt x="747630" y="0"/>
                  </a:cubicBezTo>
                  <a:cubicBezTo>
                    <a:pt x="842977" y="-675"/>
                    <a:pt x="1207282" y="37474"/>
                    <a:pt x="1541987" y="0"/>
                  </a:cubicBezTo>
                  <a:cubicBezTo>
                    <a:pt x="1876692" y="-37474"/>
                    <a:pt x="1897637" y="57123"/>
                    <a:pt x="2020937" y="0"/>
                  </a:cubicBezTo>
                  <a:cubicBezTo>
                    <a:pt x="2144237" y="-57123"/>
                    <a:pt x="2315712" y="27846"/>
                    <a:pt x="2499888" y="0"/>
                  </a:cubicBezTo>
                  <a:cubicBezTo>
                    <a:pt x="2684064" y="-27846"/>
                    <a:pt x="2926889" y="3814"/>
                    <a:pt x="3294244" y="0"/>
                  </a:cubicBezTo>
                  <a:cubicBezTo>
                    <a:pt x="3661599" y="-3814"/>
                    <a:pt x="3509632" y="28544"/>
                    <a:pt x="3668059" y="0"/>
                  </a:cubicBezTo>
                  <a:cubicBezTo>
                    <a:pt x="3826486" y="-28544"/>
                    <a:pt x="4242573" y="7001"/>
                    <a:pt x="4462416" y="0"/>
                  </a:cubicBezTo>
                  <a:cubicBezTo>
                    <a:pt x="4682259" y="-7001"/>
                    <a:pt x="4944428" y="14844"/>
                    <a:pt x="5256773" y="0"/>
                  </a:cubicBezTo>
                  <a:cubicBezTo>
                    <a:pt x="5569118" y="-14844"/>
                    <a:pt x="5597742" y="7427"/>
                    <a:pt x="5840859" y="0"/>
                  </a:cubicBezTo>
                  <a:cubicBezTo>
                    <a:pt x="6083976" y="-7427"/>
                    <a:pt x="6359447" y="65344"/>
                    <a:pt x="6635216" y="0"/>
                  </a:cubicBezTo>
                  <a:cubicBezTo>
                    <a:pt x="6910985" y="-65344"/>
                    <a:pt x="6950434" y="33436"/>
                    <a:pt x="7114166" y="0"/>
                  </a:cubicBezTo>
                  <a:cubicBezTo>
                    <a:pt x="7277898" y="-33436"/>
                    <a:pt x="7377312" y="32188"/>
                    <a:pt x="7593117" y="0"/>
                  </a:cubicBezTo>
                  <a:cubicBezTo>
                    <a:pt x="7808922" y="-32188"/>
                    <a:pt x="8041442" y="61702"/>
                    <a:pt x="8282338" y="0"/>
                  </a:cubicBezTo>
                  <a:cubicBezTo>
                    <a:pt x="8523234" y="-61702"/>
                    <a:pt x="8575544" y="19803"/>
                    <a:pt x="8761288" y="0"/>
                  </a:cubicBezTo>
                  <a:cubicBezTo>
                    <a:pt x="8947032" y="-19803"/>
                    <a:pt x="9226496" y="22758"/>
                    <a:pt x="9555645" y="0"/>
                  </a:cubicBezTo>
                  <a:cubicBezTo>
                    <a:pt x="9884794" y="-22758"/>
                    <a:pt x="10295536" y="107304"/>
                    <a:pt x="10513546" y="0"/>
                  </a:cubicBezTo>
                  <a:cubicBezTo>
                    <a:pt x="10520801" y="198702"/>
                    <a:pt x="10505635" y="247154"/>
                    <a:pt x="10513546" y="482821"/>
                  </a:cubicBezTo>
                  <a:cubicBezTo>
                    <a:pt x="10521457" y="718488"/>
                    <a:pt x="10488588" y="754876"/>
                    <a:pt x="10513546" y="989782"/>
                  </a:cubicBezTo>
                  <a:cubicBezTo>
                    <a:pt x="10538504" y="1224688"/>
                    <a:pt x="10503604" y="1240506"/>
                    <a:pt x="10513546" y="1400180"/>
                  </a:cubicBezTo>
                  <a:cubicBezTo>
                    <a:pt x="10523488" y="1559854"/>
                    <a:pt x="10463953" y="1672808"/>
                    <a:pt x="10513546" y="1834718"/>
                  </a:cubicBezTo>
                  <a:cubicBezTo>
                    <a:pt x="10563139" y="1996628"/>
                    <a:pt x="10457671" y="2296008"/>
                    <a:pt x="10513546" y="2414103"/>
                  </a:cubicBezTo>
                  <a:cubicBezTo>
                    <a:pt x="10373599" y="2435084"/>
                    <a:pt x="10163142" y="2402976"/>
                    <a:pt x="10034596" y="2414103"/>
                  </a:cubicBezTo>
                  <a:cubicBezTo>
                    <a:pt x="9906050" y="2425230"/>
                    <a:pt x="9660104" y="2398447"/>
                    <a:pt x="9450510" y="2414103"/>
                  </a:cubicBezTo>
                  <a:cubicBezTo>
                    <a:pt x="9240916" y="2429759"/>
                    <a:pt x="9241468" y="2382601"/>
                    <a:pt x="9181830" y="2414103"/>
                  </a:cubicBezTo>
                  <a:cubicBezTo>
                    <a:pt x="9122192" y="2445605"/>
                    <a:pt x="9002112" y="2411564"/>
                    <a:pt x="8913151" y="2414103"/>
                  </a:cubicBezTo>
                  <a:cubicBezTo>
                    <a:pt x="8824190" y="2416642"/>
                    <a:pt x="8524939" y="2350394"/>
                    <a:pt x="8329065" y="2414103"/>
                  </a:cubicBezTo>
                  <a:cubicBezTo>
                    <a:pt x="8133191" y="2477812"/>
                    <a:pt x="8126642" y="2396512"/>
                    <a:pt x="7955250" y="2414103"/>
                  </a:cubicBezTo>
                  <a:cubicBezTo>
                    <a:pt x="7783859" y="2431694"/>
                    <a:pt x="7486811" y="2332164"/>
                    <a:pt x="7266028" y="2414103"/>
                  </a:cubicBezTo>
                  <a:cubicBezTo>
                    <a:pt x="7045245" y="2496042"/>
                    <a:pt x="6972886" y="2376144"/>
                    <a:pt x="6892213" y="2414103"/>
                  </a:cubicBezTo>
                  <a:cubicBezTo>
                    <a:pt x="6811540" y="2452062"/>
                    <a:pt x="6399042" y="2357029"/>
                    <a:pt x="6202992" y="2414103"/>
                  </a:cubicBezTo>
                  <a:cubicBezTo>
                    <a:pt x="6006942" y="2471177"/>
                    <a:pt x="6009169" y="2391223"/>
                    <a:pt x="5934313" y="2414103"/>
                  </a:cubicBezTo>
                  <a:cubicBezTo>
                    <a:pt x="5859457" y="2436983"/>
                    <a:pt x="5581354" y="2363823"/>
                    <a:pt x="5245091" y="2414103"/>
                  </a:cubicBezTo>
                  <a:cubicBezTo>
                    <a:pt x="4908828" y="2464383"/>
                    <a:pt x="5057463" y="2382903"/>
                    <a:pt x="4871276" y="2414103"/>
                  </a:cubicBezTo>
                  <a:cubicBezTo>
                    <a:pt x="4685090" y="2445303"/>
                    <a:pt x="4730594" y="2387624"/>
                    <a:pt x="4602597" y="2414103"/>
                  </a:cubicBezTo>
                  <a:cubicBezTo>
                    <a:pt x="4474600" y="2440582"/>
                    <a:pt x="4304778" y="2396809"/>
                    <a:pt x="4228782" y="2414103"/>
                  </a:cubicBezTo>
                  <a:cubicBezTo>
                    <a:pt x="4152787" y="2431397"/>
                    <a:pt x="3738184" y="2344636"/>
                    <a:pt x="3539560" y="2414103"/>
                  </a:cubicBezTo>
                  <a:cubicBezTo>
                    <a:pt x="3340936" y="2483570"/>
                    <a:pt x="3290751" y="2379302"/>
                    <a:pt x="3165746" y="2414103"/>
                  </a:cubicBezTo>
                  <a:cubicBezTo>
                    <a:pt x="3040741" y="2448904"/>
                    <a:pt x="2962624" y="2391760"/>
                    <a:pt x="2897066" y="2414103"/>
                  </a:cubicBezTo>
                  <a:cubicBezTo>
                    <a:pt x="2831508" y="2436446"/>
                    <a:pt x="2633568" y="2382918"/>
                    <a:pt x="2523251" y="2414103"/>
                  </a:cubicBezTo>
                  <a:cubicBezTo>
                    <a:pt x="2412934" y="2445288"/>
                    <a:pt x="2193924" y="2401085"/>
                    <a:pt x="2044301" y="2414103"/>
                  </a:cubicBezTo>
                  <a:cubicBezTo>
                    <a:pt x="1894678" y="2427121"/>
                    <a:pt x="1744330" y="2349114"/>
                    <a:pt x="1460215" y="2414103"/>
                  </a:cubicBezTo>
                  <a:cubicBezTo>
                    <a:pt x="1176100" y="2479092"/>
                    <a:pt x="1249204" y="2389921"/>
                    <a:pt x="1086400" y="2414103"/>
                  </a:cubicBezTo>
                  <a:cubicBezTo>
                    <a:pt x="923597" y="2438285"/>
                    <a:pt x="391965" y="2403680"/>
                    <a:pt x="0" y="2414103"/>
                  </a:cubicBezTo>
                  <a:cubicBezTo>
                    <a:pt x="-51147" y="2246604"/>
                    <a:pt x="10933" y="2086505"/>
                    <a:pt x="0" y="1931282"/>
                  </a:cubicBezTo>
                  <a:cubicBezTo>
                    <a:pt x="-10933" y="1776059"/>
                    <a:pt x="43310" y="1599471"/>
                    <a:pt x="0" y="1448462"/>
                  </a:cubicBezTo>
                  <a:cubicBezTo>
                    <a:pt x="-43310" y="1297453"/>
                    <a:pt x="50384" y="1086839"/>
                    <a:pt x="0" y="965641"/>
                  </a:cubicBezTo>
                  <a:cubicBezTo>
                    <a:pt x="-50384" y="844443"/>
                    <a:pt x="11421" y="681296"/>
                    <a:pt x="0" y="482821"/>
                  </a:cubicBezTo>
                  <a:cubicBezTo>
                    <a:pt x="-11421" y="284346"/>
                    <a:pt x="16530" y="18962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7CAA7E-7157-FB13-EF93-A70429E90C70}"/>
                </a:ext>
              </a:extLst>
            </p:cNvPr>
            <p:cNvSpPr txBox="1"/>
            <p:nvPr/>
          </p:nvSpPr>
          <p:spPr>
            <a:xfrm>
              <a:off x="1090413" y="5410435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Passive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0345E6-EBD8-1F24-51D4-EF62C9F5F3F4}"/>
                </a:ext>
              </a:extLst>
            </p:cNvPr>
            <p:cNvSpPr txBox="1"/>
            <p:nvPr/>
          </p:nvSpPr>
          <p:spPr>
            <a:xfrm>
              <a:off x="3787715" y="4856437"/>
              <a:ext cx="278473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Intensity</a:t>
              </a:r>
            </a:p>
            <a:p>
              <a:r>
                <a:rPr lang="en-US" dirty="0"/>
                <a:t>     Sound pressure</a:t>
              </a:r>
            </a:p>
            <a:p>
              <a:r>
                <a:rPr lang="en-US" dirty="0"/>
                <a:t>     Image</a:t>
              </a:r>
            </a:p>
            <a:p>
              <a:r>
                <a:rPr lang="en-US" dirty="0"/>
                <a:t>     Humidity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F71838-6E08-32FB-473B-588BD50CB208}"/>
                </a:ext>
              </a:extLst>
            </p:cNvPr>
            <p:cNvSpPr txBox="1"/>
            <p:nvPr/>
          </p:nvSpPr>
          <p:spPr>
            <a:xfrm>
              <a:off x="9314756" y="5798427"/>
              <a:ext cx="1927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Microphone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354C6-D621-AE4D-7128-3E1EF76D79E6}"/>
                </a:ext>
              </a:extLst>
            </p:cNvPr>
            <p:cNvSpPr txBox="1"/>
            <p:nvPr/>
          </p:nvSpPr>
          <p:spPr>
            <a:xfrm>
              <a:off x="9314756" y="6300735"/>
              <a:ext cx="13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Camera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771568-B8EC-7DBF-F8D6-589DB64CBC33}"/>
                </a:ext>
              </a:extLst>
            </p:cNvPr>
            <p:cNvSpPr txBox="1"/>
            <p:nvPr/>
          </p:nvSpPr>
          <p:spPr>
            <a:xfrm>
              <a:off x="9314755" y="4910143"/>
              <a:ext cx="17267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Altimeter /</a:t>
              </a:r>
            </a:p>
            <a:p>
              <a:r>
                <a:rPr lang="en-US" b="1" dirty="0"/>
                <a:t>Barometer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109865-F81F-D18B-D17A-22ED4110C017}"/>
                </a:ext>
              </a:extLst>
            </p:cNvPr>
            <p:cNvSpPr txBox="1"/>
            <p:nvPr/>
          </p:nvSpPr>
          <p:spPr>
            <a:xfrm>
              <a:off x="9319839" y="4407835"/>
              <a:ext cx="748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IMU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7CEF75-FD63-6D52-ECB6-ED45BA216DDB}"/>
              </a:ext>
            </a:extLst>
          </p:cNvPr>
          <p:cNvGrpSpPr/>
          <p:nvPr/>
        </p:nvGrpSpPr>
        <p:grpSpPr>
          <a:xfrm>
            <a:off x="954554" y="2101436"/>
            <a:ext cx="10513546" cy="2108536"/>
            <a:chOff x="954554" y="2101436"/>
            <a:chExt cx="10513546" cy="21085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DCB44B-6680-8A04-D585-6B8B33AB05DE}"/>
                </a:ext>
              </a:extLst>
            </p:cNvPr>
            <p:cNvSpPr txBox="1"/>
            <p:nvPr/>
          </p:nvSpPr>
          <p:spPr>
            <a:xfrm>
              <a:off x="1201822" y="2818705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B8455C-DE18-767A-0764-BD566C2C4784}"/>
                </a:ext>
              </a:extLst>
            </p:cNvPr>
            <p:cNvSpPr txBox="1"/>
            <p:nvPr/>
          </p:nvSpPr>
          <p:spPr>
            <a:xfrm>
              <a:off x="3787715" y="2565977"/>
              <a:ext cx="41697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Distance</a:t>
              </a:r>
            </a:p>
            <a:p>
              <a:r>
                <a:rPr lang="en-US" dirty="0"/>
                <a:t>       Time-of-flight, </a:t>
              </a:r>
            </a:p>
            <a:p>
              <a:r>
                <a:rPr lang="en-US" dirty="0"/>
                <a:t>       received angle/intensity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55DA59-4AE9-199E-B074-CFCBA1422167}"/>
                </a:ext>
              </a:extLst>
            </p:cNvPr>
            <p:cNvSpPr txBox="1"/>
            <p:nvPr/>
          </p:nvSpPr>
          <p:spPr>
            <a:xfrm>
              <a:off x="9314756" y="2331575"/>
              <a:ext cx="112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LiDAR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7C2AE-7751-D8DD-DBE5-B64719B68BB0}"/>
                </a:ext>
              </a:extLst>
            </p:cNvPr>
            <p:cNvSpPr txBox="1"/>
            <p:nvPr/>
          </p:nvSpPr>
          <p:spPr>
            <a:xfrm>
              <a:off x="9314756" y="3044988"/>
              <a:ext cx="16898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Ultrasonic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89BC43-F26D-474F-E1C7-8C64D96704BD}"/>
                </a:ext>
              </a:extLst>
            </p:cNvPr>
            <p:cNvSpPr txBox="1"/>
            <p:nvPr/>
          </p:nvSpPr>
          <p:spPr>
            <a:xfrm>
              <a:off x="9314756" y="3724121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Infrared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DD3B3F-ACA6-3355-4564-789E9D3E13C0}"/>
                </a:ext>
              </a:extLst>
            </p:cNvPr>
            <p:cNvSpPr/>
            <p:nvPr/>
          </p:nvSpPr>
          <p:spPr bwMode="auto">
            <a:xfrm>
              <a:off x="954554" y="2101436"/>
              <a:ext cx="10513546" cy="2108536"/>
            </a:xfrm>
            <a:custGeom>
              <a:avLst/>
              <a:gdLst>
                <a:gd name="connsiteX0" fmla="*/ 0 w 10513546"/>
                <a:gd name="connsiteY0" fmla="*/ 0 h 2108536"/>
                <a:gd name="connsiteX1" fmla="*/ 478950 w 10513546"/>
                <a:gd name="connsiteY1" fmla="*/ 0 h 2108536"/>
                <a:gd name="connsiteX2" fmla="*/ 747630 w 10513546"/>
                <a:gd name="connsiteY2" fmla="*/ 0 h 2108536"/>
                <a:gd name="connsiteX3" fmla="*/ 1541987 w 10513546"/>
                <a:gd name="connsiteY3" fmla="*/ 0 h 2108536"/>
                <a:gd name="connsiteX4" fmla="*/ 2020937 w 10513546"/>
                <a:gd name="connsiteY4" fmla="*/ 0 h 2108536"/>
                <a:gd name="connsiteX5" fmla="*/ 2499888 w 10513546"/>
                <a:gd name="connsiteY5" fmla="*/ 0 h 2108536"/>
                <a:gd name="connsiteX6" fmla="*/ 3294244 w 10513546"/>
                <a:gd name="connsiteY6" fmla="*/ 0 h 2108536"/>
                <a:gd name="connsiteX7" fmla="*/ 3668059 w 10513546"/>
                <a:gd name="connsiteY7" fmla="*/ 0 h 2108536"/>
                <a:gd name="connsiteX8" fmla="*/ 4462416 w 10513546"/>
                <a:gd name="connsiteY8" fmla="*/ 0 h 2108536"/>
                <a:gd name="connsiteX9" fmla="*/ 5256773 w 10513546"/>
                <a:gd name="connsiteY9" fmla="*/ 0 h 2108536"/>
                <a:gd name="connsiteX10" fmla="*/ 5840859 w 10513546"/>
                <a:gd name="connsiteY10" fmla="*/ 0 h 2108536"/>
                <a:gd name="connsiteX11" fmla="*/ 6635216 w 10513546"/>
                <a:gd name="connsiteY11" fmla="*/ 0 h 2108536"/>
                <a:gd name="connsiteX12" fmla="*/ 7114166 w 10513546"/>
                <a:gd name="connsiteY12" fmla="*/ 0 h 2108536"/>
                <a:gd name="connsiteX13" fmla="*/ 7593117 w 10513546"/>
                <a:gd name="connsiteY13" fmla="*/ 0 h 2108536"/>
                <a:gd name="connsiteX14" fmla="*/ 8282338 w 10513546"/>
                <a:gd name="connsiteY14" fmla="*/ 0 h 2108536"/>
                <a:gd name="connsiteX15" fmla="*/ 8761288 w 10513546"/>
                <a:gd name="connsiteY15" fmla="*/ 0 h 2108536"/>
                <a:gd name="connsiteX16" fmla="*/ 9555645 w 10513546"/>
                <a:gd name="connsiteY16" fmla="*/ 0 h 2108536"/>
                <a:gd name="connsiteX17" fmla="*/ 10513546 w 10513546"/>
                <a:gd name="connsiteY17" fmla="*/ 0 h 2108536"/>
                <a:gd name="connsiteX18" fmla="*/ 10513546 w 10513546"/>
                <a:gd name="connsiteY18" fmla="*/ 527134 h 2108536"/>
                <a:gd name="connsiteX19" fmla="*/ 10513546 w 10513546"/>
                <a:gd name="connsiteY19" fmla="*/ 1075353 h 2108536"/>
                <a:gd name="connsiteX20" fmla="*/ 10513546 w 10513546"/>
                <a:gd name="connsiteY20" fmla="*/ 1539231 h 2108536"/>
                <a:gd name="connsiteX21" fmla="*/ 10513546 w 10513546"/>
                <a:gd name="connsiteY21" fmla="*/ 2108536 h 2108536"/>
                <a:gd name="connsiteX22" fmla="*/ 9824325 w 10513546"/>
                <a:gd name="connsiteY22" fmla="*/ 2108536 h 2108536"/>
                <a:gd name="connsiteX23" fmla="*/ 9450510 w 10513546"/>
                <a:gd name="connsiteY23" fmla="*/ 2108536 h 2108536"/>
                <a:gd name="connsiteX24" fmla="*/ 8866424 w 10513546"/>
                <a:gd name="connsiteY24" fmla="*/ 2108536 h 2108536"/>
                <a:gd name="connsiteX25" fmla="*/ 8597744 w 10513546"/>
                <a:gd name="connsiteY25" fmla="*/ 2108536 h 2108536"/>
                <a:gd name="connsiteX26" fmla="*/ 8329065 w 10513546"/>
                <a:gd name="connsiteY26" fmla="*/ 2108536 h 2108536"/>
                <a:gd name="connsiteX27" fmla="*/ 7744979 w 10513546"/>
                <a:gd name="connsiteY27" fmla="*/ 2108536 h 2108536"/>
                <a:gd name="connsiteX28" fmla="*/ 7371164 w 10513546"/>
                <a:gd name="connsiteY28" fmla="*/ 2108536 h 2108536"/>
                <a:gd name="connsiteX29" fmla="*/ 6681943 w 10513546"/>
                <a:gd name="connsiteY29" fmla="*/ 2108536 h 2108536"/>
                <a:gd name="connsiteX30" fmla="*/ 6308128 w 10513546"/>
                <a:gd name="connsiteY30" fmla="*/ 2108536 h 2108536"/>
                <a:gd name="connsiteX31" fmla="*/ 5618906 w 10513546"/>
                <a:gd name="connsiteY31" fmla="*/ 2108536 h 2108536"/>
                <a:gd name="connsiteX32" fmla="*/ 5350227 w 10513546"/>
                <a:gd name="connsiteY32" fmla="*/ 2108536 h 2108536"/>
                <a:gd name="connsiteX33" fmla="*/ 4661005 w 10513546"/>
                <a:gd name="connsiteY33" fmla="*/ 2108536 h 2108536"/>
                <a:gd name="connsiteX34" fmla="*/ 4287190 w 10513546"/>
                <a:gd name="connsiteY34" fmla="*/ 2108536 h 2108536"/>
                <a:gd name="connsiteX35" fmla="*/ 4018511 w 10513546"/>
                <a:gd name="connsiteY35" fmla="*/ 2108536 h 2108536"/>
                <a:gd name="connsiteX36" fmla="*/ 3644696 w 10513546"/>
                <a:gd name="connsiteY36" fmla="*/ 2108536 h 2108536"/>
                <a:gd name="connsiteX37" fmla="*/ 2955475 w 10513546"/>
                <a:gd name="connsiteY37" fmla="*/ 2108536 h 2108536"/>
                <a:gd name="connsiteX38" fmla="*/ 2581660 w 10513546"/>
                <a:gd name="connsiteY38" fmla="*/ 2108536 h 2108536"/>
                <a:gd name="connsiteX39" fmla="*/ 2312980 w 10513546"/>
                <a:gd name="connsiteY39" fmla="*/ 2108536 h 2108536"/>
                <a:gd name="connsiteX40" fmla="*/ 1939165 w 10513546"/>
                <a:gd name="connsiteY40" fmla="*/ 2108536 h 2108536"/>
                <a:gd name="connsiteX41" fmla="*/ 1460215 w 10513546"/>
                <a:gd name="connsiteY41" fmla="*/ 2108536 h 2108536"/>
                <a:gd name="connsiteX42" fmla="*/ 876129 w 10513546"/>
                <a:gd name="connsiteY42" fmla="*/ 2108536 h 2108536"/>
                <a:gd name="connsiteX43" fmla="*/ 502314 w 10513546"/>
                <a:gd name="connsiteY43" fmla="*/ 2108536 h 2108536"/>
                <a:gd name="connsiteX44" fmla="*/ 0 w 10513546"/>
                <a:gd name="connsiteY44" fmla="*/ 2108536 h 2108536"/>
                <a:gd name="connsiteX45" fmla="*/ 0 w 10513546"/>
                <a:gd name="connsiteY45" fmla="*/ 1581402 h 2108536"/>
                <a:gd name="connsiteX46" fmla="*/ 0 w 10513546"/>
                <a:gd name="connsiteY46" fmla="*/ 1054268 h 2108536"/>
                <a:gd name="connsiteX47" fmla="*/ 0 w 10513546"/>
                <a:gd name="connsiteY47" fmla="*/ 527134 h 2108536"/>
                <a:gd name="connsiteX48" fmla="*/ 0 w 10513546"/>
                <a:gd name="connsiteY48" fmla="*/ 0 h 210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0513546" h="2108536" extrusionOk="0">
                  <a:moveTo>
                    <a:pt x="0" y="0"/>
                  </a:moveTo>
                  <a:cubicBezTo>
                    <a:pt x="218897" y="-51781"/>
                    <a:pt x="250069" y="22433"/>
                    <a:pt x="478950" y="0"/>
                  </a:cubicBezTo>
                  <a:cubicBezTo>
                    <a:pt x="707831" y="-22433"/>
                    <a:pt x="652283" y="675"/>
                    <a:pt x="747630" y="0"/>
                  </a:cubicBezTo>
                  <a:cubicBezTo>
                    <a:pt x="842977" y="-675"/>
                    <a:pt x="1207282" y="37474"/>
                    <a:pt x="1541987" y="0"/>
                  </a:cubicBezTo>
                  <a:cubicBezTo>
                    <a:pt x="1876692" y="-37474"/>
                    <a:pt x="1897637" y="57123"/>
                    <a:pt x="2020937" y="0"/>
                  </a:cubicBezTo>
                  <a:cubicBezTo>
                    <a:pt x="2144237" y="-57123"/>
                    <a:pt x="2315712" y="27846"/>
                    <a:pt x="2499888" y="0"/>
                  </a:cubicBezTo>
                  <a:cubicBezTo>
                    <a:pt x="2684064" y="-27846"/>
                    <a:pt x="2926889" y="3814"/>
                    <a:pt x="3294244" y="0"/>
                  </a:cubicBezTo>
                  <a:cubicBezTo>
                    <a:pt x="3661599" y="-3814"/>
                    <a:pt x="3509632" y="28544"/>
                    <a:pt x="3668059" y="0"/>
                  </a:cubicBezTo>
                  <a:cubicBezTo>
                    <a:pt x="3826486" y="-28544"/>
                    <a:pt x="4242573" y="7001"/>
                    <a:pt x="4462416" y="0"/>
                  </a:cubicBezTo>
                  <a:cubicBezTo>
                    <a:pt x="4682259" y="-7001"/>
                    <a:pt x="4944428" y="14844"/>
                    <a:pt x="5256773" y="0"/>
                  </a:cubicBezTo>
                  <a:cubicBezTo>
                    <a:pt x="5569118" y="-14844"/>
                    <a:pt x="5597742" y="7427"/>
                    <a:pt x="5840859" y="0"/>
                  </a:cubicBezTo>
                  <a:cubicBezTo>
                    <a:pt x="6083976" y="-7427"/>
                    <a:pt x="6359447" y="65344"/>
                    <a:pt x="6635216" y="0"/>
                  </a:cubicBezTo>
                  <a:cubicBezTo>
                    <a:pt x="6910985" y="-65344"/>
                    <a:pt x="6950434" y="33436"/>
                    <a:pt x="7114166" y="0"/>
                  </a:cubicBezTo>
                  <a:cubicBezTo>
                    <a:pt x="7277898" y="-33436"/>
                    <a:pt x="7377312" y="32188"/>
                    <a:pt x="7593117" y="0"/>
                  </a:cubicBezTo>
                  <a:cubicBezTo>
                    <a:pt x="7808922" y="-32188"/>
                    <a:pt x="8041442" y="61702"/>
                    <a:pt x="8282338" y="0"/>
                  </a:cubicBezTo>
                  <a:cubicBezTo>
                    <a:pt x="8523234" y="-61702"/>
                    <a:pt x="8575544" y="19803"/>
                    <a:pt x="8761288" y="0"/>
                  </a:cubicBezTo>
                  <a:cubicBezTo>
                    <a:pt x="8947032" y="-19803"/>
                    <a:pt x="9226496" y="22758"/>
                    <a:pt x="9555645" y="0"/>
                  </a:cubicBezTo>
                  <a:cubicBezTo>
                    <a:pt x="9884794" y="-22758"/>
                    <a:pt x="10295536" y="107304"/>
                    <a:pt x="10513546" y="0"/>
                  </a:cubicBezTo>
                  <a:cubicBezTo>
                    <a:pt x="10574776" y="256831"/>
                    <a:pt x="10460179" y="341778"/>
                    <a:pt x="10513546" y="527134"/>
                  </a:cubicBezTo>
                  <a:cubicBezTo>
                    <a:pt x="10566913" y="712490"/>
                    <a:pt x="10489481" y="951326"/>
                    <a:pt x="10513546" y="1075353"/>
                  </a:cubicBezTo>
                  <a:cubicBezTo>
                    <a:pt x="10537611" y="1199380"/>
                    <a:pt x="10502547" y="1407167"/>
                    <a:pt x="10513546" y="1539231"/>
                  </a:cubicBezTo>
                  <a:cubicBezTo>
                    <a:pt x="10524545" y="1671295"/>
                    <a:pt x="10456232" y="1946539"/>
                    <a:pt x="10513546" y="2108536"/>
                  </a:cubicBezTo>
                  <a:cubicBezTo>
                    <a:pt x="10232838" y="2127679"/>
                    <a:pt x="10098018" y="2055347"/>
                    <a:pt x="9824325" y="2108536"/>
                  </a:cubicBezTo>
                  <a:cubicBezTo>
                    <a:pt x="9550632" y="2161725"/>
                    <a:pt x="9632488" y="2077359"/>
                    <a:pt x="9450510" y="2108536"/>
                  </a:cubicBezTo>
                  <a:cubicBezTo>
                    <a:pt x="9268532" y="2139713"/>
                    <a:pt x="9076018" y="2092880"/>
                    <a:pt x="8866424" y="2108536"/>
                  </a:cubicBezTo>
                  <a:cubicBezTo>
                    <a:pt x="8656830" y="2124192"/>
                    <a:pt x="8657382" y="2077034"/>
                    <a:pt x="8597744" y="2108536"/>
                  </a:cubicBezTo>
                  <a:cubicBezTo>
                    <a:pt x="8538106" y="2140038"/>
                    <a:pt x="8418026" y="2105997"/>
                    <a:pt x="8329065" y="2108536"/>
                  </a:cubicBezTo>
                  <a:cubicBezTo>
                    <a:pt x="8240104" y="2111075"/>
                    <a:pt x="7940853" y="2044827"/>
                    <a:pt x="7744979" y="2108536"/>
                  </a:cubicBezTo>
                  <a:cubicBezTo>
                    <a:pt x="7549105" y="2172245"/>
                    <a:pt x="7542556" y="2090945"/>
                    <a:pt x="7371164" y="2108536"/>
                  </a:cubicBezTo>
                  <a:cubicBezTo>
                    <a:pt x="7199773" y="2126127"/>
                    <a:pt x="6902011" y="2104809"/>
                    <a:pt x="6681943" y="2108536"/>
                  </a:cubicBezTo>
                  <a:cubicBezTo>
                    <a:pt x="6461875" y="2112263"/>
                    <a:pt x="6388801" y="2070577"/>
                    <a:pt x="6308128" y="2108536"/>
                  </a:cubicBezTo>
                  <a:cubicBezTo>
                    <a:pt x="6227455" y="2146495"/>
                    <a:pt x="5815440" y="2055009"/>
                    <a:pt x="5618906" y="2108536"/>
                  </a:cubicBezTo>
                  <a:cubicBezTo>
                    <a:pt x="5422372" y="2162063"/>
                    <a:pt x="5425083" y="2085656"/>
                    <a:pt x="5350227" y="2108536"/>
                  </a:cubicBezTo>
                  <a:cubicBezTo>
                    <a:pt x="5275371" y="2131416"/>
                    <a:pt x="4997268" y="2058256"/>
                    <a:pt x="4661005" y="2108536"/>
                  </a:cubicBezTo>
                  <a:cubicBezTo>
                    <a:pt x="4324742" y="2158816"/>
                    <a:pt x="4473377" y="2077336"/>
                    <a:pt x="4287190" y="2108536"/>
                  </a:cubicBezTo>
                  <a:cubicBezTo>
                    <a:pt x="4101004" y="2139736"/>
                    <a:pt x="4146508" y="2082057"/>
                    <a:pt x="4018511" y="2108536"/>
                  </a:cubicBezTo>
                  <a:cubicBezTo>
                    <a:pt x="3890514" y="2135015"/>
                    <a:pt x="3720692" y="2091242"/>
                    <a:pt x="3644696" y="2108536"/>
                  </a:cubicBezTo>
                  <a:cubicBezTo>
                    <a:pt x="3568701" y="2125830"/>
                    <a:pt x="3153735" y="2035949"/>
                    <a:pt x="2955475" y="2108536"/>
                  </a:cubicBezTo>
                  <a:cubicBezTo>
                    <a:pt x="2757215" y="2181123"/>
                    <a:pt x="2712334" y="2076097"/>
                    <a:pt x="2581660" y="2108536"/>
                  </a:cubicBezTo>
                  <a:cubicBezTo>
                    <a:pt x="2450986" y="2140975"/>
                    <a:pt x="2378538" y="2086193"/>
                    <a:pt x="2312980" y="2108536"/>
                  </a:cubicBezTo>
                  <a:cubicBezTo>
                    <a:pt x="2247422" y="2130879"/>
                    <a:pt x="2049482" y="2077351"/>
                    <a:pt x="1939165" y="2108536"/>
                  </a:cubicBezTo>
                  <a:cubicBezTo>
                    <a:pt x="1828848" y="2139721"/>
                    <a:pt x="1609838" y="2095518"/>
                    <a:pt x="1460215" y="2108536"/>
                  </a:cubicBezTo>
                  <a:cubicBezTo>
                    <a:pt x="1310592" y="2121554"/>
                    <a:pt x="1160244" y="2043547"/>
                    <a:pt x="876129" y="2108536"/>
                  </a:cubicBezTo>
                  <a:cubicBezTo>
                    <a:pt x="592014" y="2173525"/>
                    <a:pt x="665118" y="2084354"/>
                    <a:pt x="502314" y="2108536"/>
                  </a:cubicBezTo>
                  <a:cubicBezTo>
                    <a:pt x="339511" y="2132718"/>
                    <a:pt x="129148" y="2056147"/>
                    <a:pt x="0" y="2108536"/>
                  </a:cubicBezTo>
                  <a:cubicBezTo>
                    <a:pt x="-28806" y="1895302"/>
                    <a:pt x="16739" y="1703084"/>
                    <a:pt x="0" y="1581402"/>
                  </a:cubicBezTo>
                  <a:cubicBezTo>
                    <a:pt x="-16739" y="1459720"/>
                    <a:pt x="44060" y="1204368"/>
                    <a:pt x="0" y="1054268"/>
                  </a:cubicBezTo>
                  <a:cubicBezTo>
                    <a:pt x="-44060" y="904168"/>
                    <a:pt x="54409" y="749694"/>
                    <a:pt x="0" y="527134"/>
                  </a:cubicBezTo>
                  <a:cubicBezTo>
                    <a:pt x="-54409" y="304574"/>
                    <a:pt x="2272" y="165465"/>
                    <a:pt x="0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7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27919</TotalTime>
  <Words>629</Words>
  <Application>Microsoft Macintosh PowerPoint</Application>
  <PresentationFormat>Widescreen</PresentationFormat>
  <Paragraphs>152</Paragraphs>
  <Slides>40</Slides>
  <Notes>40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Cambria Math</vt:lpstr>
      <vt:lpstr>Wingdings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957</cp:revision>
  <cp:lastPrinted>2025-01-27T23:06:22Z</cp:lastPrinted>
  <dcterms:created xsi:type="dcterms:W3CDTF">2011-02-07T17:37:21Z</dcterms:created>
  <dcterms:modified xsi:type="dcterms:W3CDTF">2025-01-29T01:22:33Z</dcterms:modified>
  <cp:category/>
</cp:coreProperties>
</file>